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Slab"/>
      <p:regular r:id="rId27"/>
      <p:bold r:id="rId28"/>
    </p:embeddedFont>
    <p:embeddedFont>
      <p:font typeface="Proxima Nova"/>
      <p:regular r:id="rId29"/>
      <p:bold r:id="rId30"/>
      <p:italic r:id="rId31"/>
      <p:boldItalic r:id="rId32"/>
    </p:embeddedFont>
    <p:embeddedFont>
      <p:font typeface="Nanum Gothic"/>
      <p:regular r:id="rId33"/>
      <p:bold r:id="rId34"/>
    </p:embeddedFont>
    <p:embeddedFont>
      <p:font typeface="Roboto Mono"/>
      <p:regular r:id="rId35"/>
      <p:bold r:id="rId36"/>
      <p:italic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5.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6.xml"/><Relationship Id="rId33" Type="http://schemas.openxmlformats.org/officeDocument/2006/relationships/font" Target="fonts/NanumGothic-regular.fntdata"/><Relationship Id="rId10" Type="http://schemas.openxmlformats.org/officeDocument/2006/relationships/slide" Target="slides/slide5.xml"/><Relationship Id="rId32" Type="http://schemas.openxmlformats.org/officeDocument/2006/relationships/font" Target="fonts/ProximaNova-boldItalic.fntdata"/><Relationship Id="rId13" Type="http://schemas.openxmlformats.org/officeDocument/2006/relationships/slide" Target="slides/slide8.xml"/><Relationship Id="rId35" Type="http://schemas.openxmlformats.org/officeDocument/2006/relationships/font" Target="fonts/RobotoMono-regular.fntdata"/><Relationship Id="rId12" Type="http://schemas.openxmlformats.org/officeDocument/2006/relationships/slide" Target="slides/slide7.xml"/><Relationship Id="rId34" Type="http://schemas.openxmlformats.org/officeDocument/2006/relationships/font" Target="fonts/NanumGothic-bold.fntdata"/><Relationship Id="rId15" Type="http://schemas.openxmlformats.org/officeDocument/2006/relationships/slide" Target="slides/slide10.xml"/><Relationship Id="rId37" Type="http://schemas.openxmlformats.org/officeDocument/2006/relationships/font" Target="fonts/RobotoMono-italic.fntdata"/><Relationship Id="rId14" Type="http://schemas.openxmlformats.org/officeDocument/2006/relationships/slide" Target="slides/slide9.xml"/><Relationship Id="rId36" Type="http://schemas.openxmlformats.org/officeDocument/2006/relationships/font" Target="fonts/RobotoMono-bold.fntdata"/><Relationship Id="rId17" Type="http://schemas.openxmlformats.org/officeDocument/2006/relationships/slide" Target="slides/slide12.xml"/><Relationship Id="rId39" Type="http://schemas.openxmlformats.org/officeDocument/2006/relationships/font" Target="fonts/Merriweather-regular.fntdata"/><Relationship Id="rId16" Type="http://schemas.openxmlformats.org/officeDocument/2006/relationships/slide" Target="slides/slide11.xml"/><Relationship Id="rId38" Type="http://schemas.openxmlformats.org/officeDocument/2006/relationships/font" Target="fonts/RobotoMon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0e90903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0e90903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natalie. The main data source we were given to work with is something unique to the CAFB as opposed to other foodbanks worldwide, and it is what they call their hunger heat map. This file is a large csv that hold geolocation data where various layers represent columns data accumulated for the DMV area. The layers tell us information such as food insecure population numbers, percentages, number of partners , and various census socioeconomic data points for each census tract in the DMV area. </a:t>
            </a:r>
            <a:r>
              <a:rPr lang="en">
                <a:solidFill>
                  <a:schemeClr val="dk1"/>
                </a:solidFill>
              </a:rPr>
              <a:t>The map can be run live on an arcGIS web platform and is consistently updated.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f0cee404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f0cee404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this data, we first intended on looking at time sensitive data to track the migration of food insecure populations. However, given only one set of this data ad a specific point in time, we decided instead to train a model to predict the partner count of CAFB resources per census tract based on layers of the map such as food insecure population, health insurance percentage, and public transport reliance among others. By making this model and running it on the data set, we planned to analyze outliers that would indicate where the number of resources based on these other variables was not matching up, where negative residuals would indicate where CAFB could potentially use more resources, given the data of the independent variables chosen.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f0cf4550d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f0cf4550d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f0cee404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f0cee404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the use of many tools including pandas and statsmodels.api we were able to create a linear regression model in order to find out in which specific census tracts CAFB resources could be used more effectively. We then used a combination of arcGIS and Folium, a geolocation visualization package through python to analyze residuals and be able to view our results on an interactive map. By creating a model, we could analyze outliers to see where the partner count did not align with the other independent variables that represent a need for CAFB resources in each specific census 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Ben will go into more details about our models results and the analysis of the residuals we found.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f0cf4550d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f0cf4550d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f0cee40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f0cee40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As Sapna mentioned earlier, using our dataset, we </a:t>
            </a:r>
            <a:r>
              <a:rPr lang="en"/>
              <a:t>manually</a:t>
            </a:r>
            <a:r>
              <a:rPr lang="en"/>
              <a:t> identified several independent variables that we believed were likely to be strongly correlated to our target which is the number of CAFB locations within a census tract. The independent variables as listed on the left.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f0cf4550d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f0cf4550d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Looking at the results from the OLS regression, we noticed several of the predictors that were used were significant at the 5% level, as highlighted in orange. This includes the Food insecure Rate, as well as the poverty percentage, health insured percentage, and high school educated percentage.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772e83eb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772e83eb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looking at the residuals from our model, we were able to identify 5 census tracts that had the most significant negative residual, meaning there is a extremely low number of partners relative to other tracts, given the statistics of the area -- most of which only contain 0 or 1 CAFB partners. These are areas where we believe are potentially areas of greatest opportunity for the CAFB to further step 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also noticed 50 census tracts with significant positive residual values. Areas that have an abnormally high number of CAFB partners where resources may be better reallocated away from. However, some of these positive residuals can be explained due to the different natures of CAFB partners. An example of this would be health care providers.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772e83eb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772e83eb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how one of the negative residual census tracts we identified may look -- where 39.1% of the population was identified as food insecure, and no CAFB partners exist in the region.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f0cf4550d_4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f0cf4550d_4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I’ll be passing it off to Aaron to talk about our next steps.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0de34469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0de34469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0e909036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0e909036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Roboto Slab"/>
              <a:ea typeface="Roboto Slab"/>
              <a:cs typeface="Roboto Slab"/>
              <a:sym typeface="Roboto Slab"/>
            </a:endParaRPr>
          </a:p>
          <a:p>
            <a:pPr indent="0" lvl="0" marL="0" rtl="0" algn="l">
              <a:lnSpc>
                <a:spcPct val="115000"/>
              </a:lnSpc>
              <a:spcBef>
                <a:spcPts val="1600"/>
              </a:spcBef>
              <a:spcAft>
                <a:spcPts val="160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0e90903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0e90903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CAFB logo colors: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Dark green: 529335</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0D9F04</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Light green: 97ba78</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Orange: f7921e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Dark Blue3: 073763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f0cf4550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f0cf4550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772e83e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772e83e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143caba1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143caba1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380,000 constituents served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0e90903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0e90903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f0cf4550d_4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0cf4550d_4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0de344691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0de344691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zone - an economically distressed community </a:t>
            </a:r>
            <a:r>
              <a:rPr lang="en" sz="1050">
                <a:solidFill>
                  <a:srgbClr val="13365C"/>
                </a:solidFill>
                <a:highlight>
                  <a:srgbClr val="FEFEFE"/>
                </a:highlight>
                <a:latin typeface="Verdana"/>
                <a:ea typeface="Verdana"/>
                <a:cs typeface="Verdana"/>
                <a:sym typeface="Verdana"/>
              </a:rPr>
              <a:t>private investments, under certain conditions, may be eligible for capital gain tax incentives.</a:t>
            </a:r>
            <a:endParaRPr sz="1050">
              <a:solidFill>
                <a:srgbClr val="13365C"/>
              </a:solidFill>
              <a:highlight>
                <a:srgbClr val="FEFEFE"/>
              </a:highlight>
              <a:latin typeface="Verdana"/>
              <a:ea typeface="Verdana"/>
              <a:cs typeface="Verdana"/>
              <a:sym typeface="Verdana"/>
            </a:endParaRPr>
          </a:p>
          <a:p>
            <a:pPr indent="0" lvl="0" marL="0" rtl="0" algn="l">
              <a:spcBef>
                <a:spcPts val="0"/>
              </a:spcBef>
              <a:spcAft>
                <a:spcPts val="0"/>
              </a:spcAft>
              <a:buNone/>
            </a:pPr>
            <a:r>
              <a:rPr lang="en" sz="1050">
                <a:solidFill>
                  <a:srgbClr val="13365C"/>
                </a:solidFill>
                <a:highlight>
                  <a:srgbClr val="FEFEFE"/>
                </a:highlight>
                <a:latin typeface="Verdana"/>
                <a:ea typeface="Verdana"/>
                <a:cs typeface="Verdana"/>
                <a:sym typeface="Verdana"/>
              </a:rPr>
              <a:t>by incentivizing long- term investments in low-income neighborhoods.</a:t>
            </a:r>
            <a:endParaRPr sz="1050">
              <a:solidFill>
                <a:srgbClr val="13365C"/>
              </a:solidFill>
              <a:highlight>
                <a:srgbClr val="FEFEFE"/>
              </a:highlight>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f0cf4550d_4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f0cf4550d_4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0" y="1930850"/>
            <a:ext cx="8520600" cy="8664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 name="Google Shape;5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073763"/>
              </a:buClr>
              <a:buSzPts val="2800"/>
              <a:buFont typeface="Roboto Slab"/>
              <a:buNone/>
              <a:defRPr>
                <a:solidFill>
                  <a:srgbClr val="073763"/>
                </a:solidFill>
                <a:latin typeface="Roboto Slab"/>
                <a:ea typeface="Roboto Slab"/>
                <a:cs typeface="Roboto Slab"/>
                <a:sym typeface="Roboto Slab"/>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Roboto Slab"/>
              <a:buChar char="⌾"/>
              <a:defRPr>
                <a:latin typeface="Roboto Slab"/>
                <a:ea typeface="Roboto Slab"/>
                <a:cs typeface="Roboto Slab"/>
                <a:sym typeface="Roboto Slab"/>
              </a:defRPr>
            </a:lvl1pPr>
            <a:lvl2pPr indent="-317500" lvl="1" marL="914400">
              <a:spcBef>
                <a:spcPts val="1600"/>
              </a:spcBef>
              <a:spcAft>
                <a:spcPts val="0"/>
              </a:spcAft>
              <a:buSzPts val="1400"/>
              <a:buFont typeface="Roboto Slab"/>
              <a:buChar char="→"/>
              <a:defRPr>
                <a:latin typeface="Roboto Slab"/>
                <a:ea typeface="Roboto Slab"/>
                <a:cs typeface="Roboto Slab"/>
                <a:sym typeface="Roboto Slab"/>
              </a:defRPr>
            </a:lvl2pPr>
            <a:lvl3pPr indent="-317500" lvl="2" marL="1371600">
              <a:spcBef>
                <a:spcPts val="1600"/>
              </a:spcBef>
              <a:spcAft>
                <a:spcPts val="0"/>
              </a:spcAft>
              <a:buSzPts val="1400"/>
              <a:buFont typeface="Roboto Slab"/>
              <a:buChar char="■"/>
              <a:defRPr>
                <a:latin typeface="Roboto Slab"/>
                <a:ea typeface="Roboto Slab"/>
                <a:cs typeface="Roboto Slab"/>
                <a:sym typeface="Roboto Slab"/>
              </a:defRPr>
            </a:lvl3pPr>
            <a:lvl4pPr indent="-317500" lvl="3" marL="1828800">
              <a:spcBef>
                <a:spcPts val="1600"/>
              </a:spcBef>
              <a:spcAft>
                <a:spcPts val="0"/>
              </a:spcAft>
              <a:buSzPts val="1400"/>
              <a:buFont typeface="Roboto Slab"/>
              <a:buChar char="●"/>
              <a:defRPr>
                <a:latin typeface="Roboto Slab"/>
                <a:ea typeface="Roboto Slab"/>
                <a:cs typeface="Roboto Slab"/>
                <a:sym typeface="Roboto Slab"/>
              </a:defRPr>
            </a:lvl4pPr>
            <a:lvl5pPr indent="-317500" lvl="4" marL="2286000">
              <a:spcBef>
                <a:spcPts val="1600"/>
              </a:spcBef>
              <a:spcAft>
                <a:spcPts val="0"/>
              </a:spcAft>
              <a:buSzPts val="1400"/>
              <a:buFont typeface="Roboto Slab"/>
              <a:buChar char="○"/>
              <a:defRPr>
                <a:latin typeface="Roboto Slab"/>
                <a:ea typeface="Roboto Slab"/>
                <a:cs typeface="Roboto Slab"/>
                <a:sym typeface="Roboto Slab"/>
              </a:defRPr>
            </a:lvl5pPr>
            <a:lvl6pPr indent="-317500" lvl="5" marL="2743200">
              <a:spcBef>
                <a:spcPts val="1600"/>
              </a:spcBef>
              <a:spcAft>
                <a:spcPts val="0"/>
              </a:spcAft>
              <a:buSzPts val="1400"/>
              <a:buFont typeface="Roboto Slab"/>
              <a:buChar char="■"/>
              <a:defRPr>
                <a:latin typeface="Roboto Slab"/>
                <a:ea typeface="Roboto Slab"/>
                <a:cs typeface="Roboto Slab"/>
                <a:sym typeface="Roboto Slab"/>
              </a:defRPr>
            </a:lvl6pPr>
            <a:lvl7pPr indent="-317500" lvl="6" marL="3200400">
              <a:spcBef>
                <a:spcPts val="1600"/>
              </a:spcBef>
              <a:spcAft>
                <a:spcPts val="0"/>
              </a:spcAft>
              <a:buSzPts val="1400"/>
              <a:buFont typeface="Roboto Slab"/>
              <a:buChar char="●"/>
              <a:defRPr>
                <a:latin typeface="Roboto Slab"/>
                <a:ea typeface="Roboto Slab"/>
                <a:cs typeface="Roboto Slab"/>
                <a:sym typeface="Roboto Slab"/>
              </a:defRPr>
            </a:lvl7pPr>
            <a:lvl8pPr indent="-317500" lvl="7" marL="3657600">
              <a:spcBef>
                <a:spcPts val="1600"/>
              </a:spcBef>
              <a:spcAft>
                <a:spcPts val="0"/>
              </a:spcAft>
              <a:buSzPts val="1400"/>
              <a:buFont typeface="Roboto Slab"/>
              <a:buChar char="○"/>
              <a:defRPr>
                <a:latin typeface="Roboto Slab"/>
                <a:ea typeface="Roboto Slab"/>
                <a:cs typeface="Roboto Slab"/>
                <a:sym typeface="Roboto Slab"/>
              </a:defRPr>
            </a:lvl8pPr>
            <a:lvl9pPr indent="-317500" lvl="8" marL="4114800">
              <a:spcBef>
                <a:spcPts val="1600"/>
              </a:spcBef>
              <a:spcAft>
                <a:spcPts val="1600"/>
              </a:spcAft>
              <a:buSzPts val="1400"/>
              <a:buFont typeface="Roboto Slab"/>
              <a:buChar char="■"/>
              <a:defRPr>
                <a:latin typeface="Roboto Slab"/>
                <a:ea typeface="Roboto Slab"/>
                <a:cs typeface="Roboto Slab"/>
                <a:sym typeface="Roboto Slab"/>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4"/>
          <p:cNvCxnSpPr/>
          <p:nvPr/>
        </p:nvCxnSpPr>
        <p:spPr>
          <a:xfrm flipH="1" rot="10800000">
            <a:off x="441350" y="993000"/>
            <a:ext cx="8275200" cy="13800"/>
          </a:xfrm>
          <a:prstGeom prst="straightConnector1">
            <a:avLst/>
          </a:prstGeom>
          <a:noFill/>
          <a:ln cap="flat" cmpd="sng" w="28575">
            <a:solidFill>
              <a:schemeClr val="accent1"/>
            </a:solidFill>
            <a:prstDash val="solid"/>
            <a:round/>
            <a:headEnd len="med" w="med" type="none"/>
            <a:tailEnd len="med" w="med" type="none"/>
          </a:ln>
        </p:spPr>
      </p:cxnSp>
      <p:sp>
        <p:nvSpPr>
          <p:cNvPr id="21" name="Google Shape;21;p4"/>
          <p:cNvSpPr/>
          <p:nvPr/>
        </p:nvSpPr>
        <p:spPr>
          <a:xfrm>
            <a:off x="8716550" y="893400"/>
            <a:ext cx="220800" cy="213000"/>
          </a:xfrm>
          <a:prstGeom prst="ellipse">
            <a:avLst/>
          </a:prstGeom>
          <a:solidFill>
            <a:srgbClr val="F3FBD5"/>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6"/>
          <p:cNvCxnSpPr/>
          <p:nvPr/>
        </p:nvCxnSpPr>
        <p:spPr>
          <a:xfrm flipH="1" rot="10800000">
            <a:off x="441350" y="993000"/>
            <a:ext cx="8275200" cy="13800"/>
          </a:xfrm>
          <a:prstGeom prst="straightConnector1">
            <a:avLst/>
          </a:prstGeom>
          <a:noFill/>
          <a:ln cap="flat" cmpd="sng" w="28575">
            <a:solidFill>
              <a:schemeClr val="accent1"/>
            </a:solidFill>
            <a:prstDash val="solid"/>
            <a:round/>
            <a:headEnd len="med" w="med" type="none"/>
            <a:tailEnd len="med" w="med" type="none"/>
          </a:ln>
        </p:spPr>
      </p:cxnSp>
      <p:sp>
        <p:nvSpPr>
          <p:cNvPr id="31" name="Google Shape;31;p6"/>
          <p:cNvSpPr/>
          <p:nvPr/>
        </p:nvSpPr>
        <p:spPr>
          <a:xfrm>
            <a:off x="8716550" y="893400"/>
            <a:ext cx="220800" cy="213000"/>
          </a:xfrm>
          <a:prstGeom prst="ellipse">
            <a:avLst/>
          </a:prstGeom>
          <a:solidFill>
            <a:srgbClr val="F3FBD5"/>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3941A"/>
              </a:buClr>
              <a:buSzPts val="4200"/>
              <a:buFont typeface="Nanum Gothic"/>
              <a:buNone/>
              <a:defRPr sz="4200">
                <a:solidFill>
                  <a:srgbClr val="F3941A"/>
                </a:solidFill>
                <a:latin typeface="Nanum Gothic"/>
                <a:ea typeface="Nanum Gothic"/>
                <a:cs typeface="Nanum Gothic"/>
                <a:sym typeface="Nanum Gothic"/>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9"/>
          <p:cNvCxnSpPr/>
          <p:nvPr/>
        </p:nvCxnSpPr>
        <p:spPr>
          <a:xfrm flipH="1" rot="10800000">
            <a:off x="1" y="3984225"/>
            <a:ext cx="1343700" cy="13800"/>
          </a:xfrm>
          <a:prstGeom prst="straightConnector1">
            <a:avLst/>
          </a:prstGeom>
          <a:noFill/>
          <a:ln cap="flat" cmpd="sng" w="28575">
            <a:solidFill>
              <a:schemeClr val="accent1"/>
            </a:solidFill>
            <a:prstDash val="solid"/>
            <a:round/>
            <a:headEnd len="med" w="med" type="none"/>
            <a:tailEnd len="med" w="med" type="none"/>
          </a:ln>
        </p:spPr>
      </p:cxnSp>
      <p:sp>
        <p:nvSpPr>
          <p:cNvPr id="46" name="Google Shape;46;p9"/>
          <p:cNvSpPr/>
          <p:nvPr/>
        </p:nvSpPr>
        <p:spPr>
          <a:xfrm>
            <a:off x="1158549" y="3884625"/>
            <a:ext cx="221100" cy="213000"/>
          </a:xfrm>
          <a:prstGeom prst="ellipse">
            <a:avLst/>
          </a:prstGeom>
          <a:solidFill>
            <a:srgbClr val="F3FBD5"/>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rot="10800000">
            <a:off x="3228300" y="624525"/>
            <a:ext cx="1364400" cy="9900"/>
          </a:xfrm>
          <a:prstGeom prst="straightConnector1">
            <a:avLst/>
          </a:prstGeom>
          <a:noFill/>
          <a:ln cap="flat" cmpd="sng" w="28575">
            <a:solidFill>
              <a:schemeClr val="accent1"/>
            </a:solidFill>
            <a:prstDash val="solid"/>
            <a:round/>
            <a:headEnd len="med" w="med" type="none"/>
            <a:tailEnd len="med" w="med" type="none"/>
          </a:ln>
        </p:spPr>
      </p:cxnSp>
      <p:sp>
        <p:nvSpPr>
          <p:cNvPr id="48" name="Google Shape;48;p9"/>
          <p:cNvSpPr/>
          <p:nvPr/>
        </p:nvSpPr>
        <p:spPr>
          <a:xfrm rot="10800000">
            <a:off x="3192351" y="511075"/>
            <a:ext cx="221100" cy="213000"/>
          </a:xfrm>
          <a:prstGeom prst="ellipse">
            <a:avLst/>
          </a:prstGeom>
          <a:solidFill>
            <a:srgbClr val="F3FBD5"/>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9"/>
          <p:cNvCxnSpPr/>
          <p:nvPr/>
        </p:nvCxnSpPr>
        <p:spPr>
          <a:xfrm flipH="1" rot="10800000">
            <a:off x="13800" y="4362700"/>
            <a:ext cx="1812600" cy="36900"/>
          </a:xfrm>
          <a:prstGeom prst="straightConnector1">
            <a:avLst/>
          </a:prstGeom>
          <a:noFill/>
          <a:ln cap="flat" cmpd="sng" w="28575">
            <a:solidFill>
              <a:srgbClr val="6AA84F"/>
            </a:solidFill>
            <a:prstDash val="solid"/>
            <a:round/>
            <a:headEnd len="med" w="med" type="none"/>
            <a:tailEnd len="med" w="med" type="none"/>
          </a:ln>
        </p:spPr>
      </p:cxnSp>
      <p:sp>
        <p:nvSpPr>
          <p:cNvPr id="50" name="Google Shape;50;p9"/>
          <p:cNvSpPr/>
          <p:nvPr/>
        </p:nvSpPr>
        <p:spPr>
          <a:xfrm>
            <a:off x="1641274" y="4263150"/>
            <a:ext cx="221100" cy="213000"/>
          </a:xfrm>
          <a:prstGeom prst="ellipse">
            <a:avLst/>
          </a:prstGeom>
          <a:solidFill>
            <a:srgbClr val="F3FBD5"/>
          </a:solid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9"/>
          <p:cNvCxnSpPr/>
          <p:nvPr/>
        </p:nvCxnSpPr>
        <p:spPr>
          <a:xfrm flipH="1">
            <a:off x="2694700" y="978525"/>
            <a:ext cx="1894200" cy="2700"/>
          </a:xfrm>
          <a:prstGeom prst="straightConnector1">
            <a:avLst/>
          </a:prstGeom>
          <a:noFill/>
          <a:ln cap="flat" cmpd="sng" w="28575">
            <a:solidFill>
              <a:srgbClr val="6AA84F"/>
            </a:solidFill>
            <a:prstDash val="solid"/>
            <a:round/>
            <a:headEnd len="med" w="med" type="none"/>
            <a:tailEnd len="med" w="med" type="none"/>
          </a:ln>
        </p:spPr>
      </p:cxnSp>
      <p:sp>
        <p:nvSpPr>
          <p:cNvPr id="52" name="Google Shape;52;p9"/>
          <p:cNvSpPr/>
          <p:nvPr/>
        </p:nvSpPr>
        <p:spPr>
          <a:xfrm rot="10800000">
            <a:off x="2658725" y="867775"/>
            <a:ext cx="221100" cy="213000"/>
          </a:xfrm>
          <a:prstGeom prst="ellipse">
            <a:avLst/>
          </a:prstGeom>
          <a:solidFill>
            <a:srgbClr val="F3FBD5"/>
          </a:solid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BD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073763"/>
              </a:buClr>
              <a:buSzPts val="2800"/>
              <a:buFont typeface="Roboto Slab"/>
              <a:buNone/>
              <a:defRPr sz="2800">
                <a:solidFill>
                  <a:srgbClr val="073763"/>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609E12"/>
              </a:buClr>
              <a:buSzPts val="1800"/>
              <a:buFont typeface="Roboto Slab"/>
              <a:buChar char="⌾"/>
              <a:defRPr sz="1800">
                <a:solidFill>
                  <a:schemeClr val="dk2"/>
                </a:solidFill>
                <a:latin typeface="Roboto Slab"/>
                <a:ea typeface="Roboto Slab"/>
                <a:cs typeface="Roboto Slab"/>
                <a:sym typeface="Roboto Slab"/>
              </a:defRPr>
            </a:lvl1pPr>
            <a:lvl2pPr indent="-317500" lvl="1" marL="914400">
              <a:lnSpc>
                <a:spcPct val="115000"/>
              </a:lnSpc>
              <a:spcBef>
                <a:spcPts val="1600"/>
              </a:spcBef>
              <a:spcAft>
                <a:spcPts val="0"/>
              </a:spcAft>
              <a:buClr>
                <a:schemeClr val="accent5"/>
              </a:buClr>
              <a:buSzPts val="1400"/>
              <a:buFont typeface="Roboto Slab"/>
              <a:buChar char="→"/>
              <a:defRPr>
                <a:solidFill>
                  <a:schemeClr val="dk2"/>
                </a:solidFill>
                <a:latin typeface="Roboto Slab"/>
                <a:ea typeface="Roboto Slab"/>
                <a:cs typeface="Roboto Slab"/>
                <a:sym typeface="Roboto Slab"/>
              </a:defRPr>
            </a:lvl2pPr>
            <a:lvl3pPr indent="-317500" lvl="2" marL="13716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3pPr>
            <a:lvl4pPr indent="-317500" lvl="3" marL="18288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4pPr>
            <a:lvl5pPr indent="-317500" lvl="4" marL="22860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5pPr>
            <a:lvl6pPr indent="-317500" lvl="5" marL="27432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6pPr>
            <a:lvl7pPr indent="-317500" lvl="6" marL="32004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7pPr>
            <a:lvl8pPr indent="-317500" lvl="7" marL="3657600">
              <a:lnSpc>
                <a:spcPct val="115000"/>
              </a:lnSpc>
              <a:spcBef>
                <a:spcPts val="1600"/>
              </a:spcBef>
              <a:spcAft>
                <a:spcPts val="0"/>
              </a:spcAft>
              <a:buClr>
                <a:schemeClr val="dk2"/>
              </a:buClr>
              <a:buSzPts val="1400"/>
              <a:buFont typeface="Roboto Slab"/>
              <a:buChar char="○"/>
              <a:defRPr>
                <a:solidFill>
                  <a:schemeClr val="dk2"/>
                </a:solidFill>
                <a:latin typeface="Roboto Slab"/>
                <a:ea typeface="Roboto Slab"/>
                <a:cs typeface="Roboto Slab"/>
                <a:sym typeface="Roboto Slab"/>
              </a:defRPr>
            </a:lvl8pPr>
            <a:lvl9pPr indent="-317500" lvl="8" marL="4114800">
              <a:lnSpc>
                <a:spcPct val="115000"/>
              </a:lnSpc>
              <a:spcBef>
                <a:spcPts val="1600"/>
              </a:spcBef>
              <a:spcAft>
                <a:spcPts val="1600"/>
              </a:spcAft>
              <a:buClr>
                <a:schemeClr val="dk2"/>
              </a:buClr>
              <a:buSzPts val="1400"/>
              <a:buFont typeface="Roboto Slab"/>
              <a:buChar char="■"/>
              <a:defRPr>
                <a:solidFill>
                  <a:schemeClr val="dk2"/>
                </a:solidFill>
                <a:latin typeface="Roboto Slab"/>
                <a:ea typeface="Roboto Slab"/>
                <a:cs typeface="Roboto Slab"/>
                <a:sym typeface="Roboto Slab"/>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data.census.gov/cedsci/" TargetMode="External"/><Relationship Id="rId9" Type="http://schemas.openxmlformats.org/officeDocument/2006/relationships/hyperlink" Target="https://healthdata.gov/" TargetMode="External"/><Relationship Id="rId5" Type="http://schemas.openxmlformats.org/officeDocument/2006/relationships/hyperlink" Target="https://data.census.gov/cedsci/" TargetMode="External"/><Relationship Id="rId6" Type="http://schemas.openxmlformats.org/officeDocument/2006/relationships/image" Target="../media/image5.png"/><Relationship Id="rId7" Type="http://schemas.openxmlformats.org/officeDocument/2006/relationships/hyperlink" Target="https://healthdata.gov/" TargetMode="External"/><Relationship Id="rId8" Type="http://schemas.openxmlformats.org/officeDocument/2006/relationships/hyperlink" Target="https://datausa.io/profile/geo/washington-d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4.jp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3">
            <a:alphaModFix/>
          </a:blip>
          <a:srcRect b="0" l="0" r="0" t="14199"/>
          <a:stretch/>
        </p:blipFill>
        <p:spPr>
          <a:xfrm>
            <a:off x="-46200" y="-1"/>
            <a:ext cx="9236400" cy="4754799"/>
          </a:xfrm>
          <a:prstGeom prst="rect">
            <a:avLst/>
          </a:prstGeom>
          <a:noFill/>
          <a:ln>
            <a:noFill/>
          </a:ln>
        </p:spPr>
      </p:pic>
      <p:sp>
        <p:nvSpPr>
          <p:cNvPr id="67" name="Google Shape;67;p13"/>
          <p:cNvSpPr/>
          <p:nvPr/>
        </p:nvSpPr>
        <p:spPr>
          <a:xfrm>
            <a:off x="-130650" y="3808500"/>
            <a:ext cx="9405300" cy="1433400"/>
          </a:xfrm>
          <a:prstGeom prst="rect">
            <a:avLst/>
          </a:prstGeom>
          <a:solidFill>
            <a:srgbClr val="F3FB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rgbClr val="073763"/>
                </a:solidFill>
                <a:latin typeface="Roboto Slab"/>
                <a:ea typeface="Roboto Slab"/>
                <a:cs typeface="Roboto Slab"/>
                <a:sym typeface="Roboto Slab"/>
              </a:rPr>
              <a:t>Capital Area Food Bank </a:t>
            </a:r>
            <a:endParaRPr sz="3400">
              <a:solidFill>
                <a:srgbClr val="073763"/>
              </a:solidFill>
              <a:latin typeface="Roboto Slab"/>
              <a:ea typeface="Roboto Slab"/>
              <a:cs typeface="Roboto Slab"/>
              <a:sym typeface="Roboto Slab"/>
            </a:endParaRPr>
          </a:p>
          <a:p>
            <a:pPr indent="0" lvl="0" marL="0" rtl="0" algn="ctr">
              <a:spcBef>
                <a:spcPts val="0"/>
              </a:spcBef>
              <a:spcAft>
                <a:spcPts val="0"/>
              </a:spcAft>
              <a:buNone/>
            </a:pPr>
            <a:r>
              <a:rPr lang="en" sz="2400">
                <a:solidFill>
                  <a:srgbClr val="F3941A"/>
                </a:solidFill>
                <a:latin typeface="Roboto Slab"/>
                <a:ea typeface="Roboto Slab"/>
                <a:cs typeface="Roboto Slab"/>
                <a:sym typeface="Roboto Slab"/>
              </a:rPr>
              <a:t>Final</a:t>
            </a:r>
            <a:r>
              <a:rPr lang="en" sz="2400">
                <a:solidFill>
                  <a:srgbClr val="F3941A"/>
                </a:solidFill>
                <a:latin typeface="Roboto Slab"/>
                <a:ea typeface="Roboto Slab"/>
                <a:cs typeface="Roboto Slab"/>
                <a:sym typeface="Roboto Slab"/>
              </a:rPr>
              <a:t> Project</a:t>
            </a:r>
            <a:r>
              <a:rPr lang="en" sz="2400">
                <a:solidFill>
                  <a:srgbClr val="F3941A"/>
                </a:solidFill>
                <a:latin typeface="Roboto Slab"/>
                <a:ea typeface="Roboto Slab"/>
                <a:cs typeface="Roboto Slab"/>
                <a:sym typeface="Roboto Slab"/>
              </a:rPr>
              <a:t> Report</a:t>
            </a:r>
            <a:endParaRPr sz="2400">
              <a:solidFill>
                <a:srgbClr val="F3941A"/>
              </a:solidFill>
              <a:latin typeface="Roboto Slab"/>
              <a:ea typeface="Roboto Slab"/>
              <a:cs typeface="Roboto Slab"/>
              <a:sym typeface="Roboto Slab"/>
            </a:endParaRPr>
          </a:p>
          <a:p>
            <a:pPr indent="0" lvl="0" marL="0" rtl="0" algn="ctr">
              <a:spcBef>
                <a:spcPts val="0"/>
              </a:spcBef>
              <a:spcAft>
                <a:spcPts val="0"/>
              </a:spcAft>
              <a:buNone/>
            </a:pPr>
            <a:r>
              <a:rPr lang="en" sz="1800">
                <a:solidFill>
                  <a:srgbClr val="609E12"/>
                </a:solidFill>
                <a:latin typeface="Roboto Slab"/>
                <a:ea typeface="Roboto Slab"/>
                <a:cs typeface="Roboto Slab"/>
                <a:sym typeface="Roboto Slab"/>
              </a:rPr>
              <a:t>DataDigestion</a:t>
            </a:r>
            <a:endParaRPr sz="1800">
              <a:solidFill>
                <a:srgbClr val="609E12"/>
              </a:solidFill>
              <a:latin typeface="Roboto Slab"/>
              <a:ea typeface="Roboto Slab"/>
              <a:cs typeface="Roboto Slab"/>
              <a:sym typeface="Roboto Slab"/>
            </a:endParaRPr>
          </a:p>
        </p:txBody>
      </p:sp>
      <p:sp>
        <p:nvSpPr>
          <p:cNvPr id="68" name="Google Shape;6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09E12"/>
                </a:solidFill>
                <a:latin typeface="Roboto Slab"/>
                <a:ea typeface="Roboto Slab"/>
                <a:cs typeface="Roboto Slab"/>
                <a:sym typeface="Roboto Slab"/>
              </a:rPr>
              <a:t>Hunger Heat Map</a:t>
            </a:r>
            <a:endParaRPr>
              <a:solidFill>
                <a:srgbClr val="609E12"/>
              </a:solidFill>
              <a:latin typeface="Roboto Slab"/>
              <a:ea typeface="Roboto Slab"/>
              <a:cs typeface="Roboto Slab"/>
              <a:sym typeface="Roboto Slab"/>
            </a:endParaRPr>
          </a:p>
          <a:p>
            <a:pPr indent="-342900" lvl="0" marL="457200" rtl="0" algn="l">
              <a:lnSpc>
                <a:spcPct val="150000"/>
              </a:lnSpc>
              <a:spcBef>
                <a:spcPts val="1600"/>
              </a:spcBef>
              <a:spcAft>
                <a:spcPts val="0"/>
              </a:spcAft>
              <a:buSzPts val="1800"/>
              <a:buFont typeface="Roboto Slab"/>
              <a:buChar char="⌾"/>
            </a:pPr>
            <a:r>
              <a:rPr lang="en">
                <a:solidFill>
                  <a:srgbClr val="073763"/>
                </a:solidFill>
                <a:latin typeface="Roboto Slab"/>
                <a:ea typeface="Roboto Slab"/>
                <a:cs typeface="Roboto Slab"/>
                <a:sym typeface="Roboto Slab"/>
              </a:rPr>
              <a:t>ArcGIS software</a:t>
            </a:r>
            <a:endParaRPr>
              <a:solidFill>
                <a:srgbClr val="073763"/>
              </a:solidFill>
              <a:latin typeface="Roboto Slab"/>
              <a:ea typeface="Roboto Slab"/>
              <a:cs typeface="Roboto Slab"/>
              <a:sym typeface="Roboto Slab"/>
            </a:endParaRPr>
          </a:p>
          <a:p>
            <a:pPr indent="-342900" lvl="0" marL="457200" rtl="0" algn="l">
              <a:lnSpc>
                <a:spcPct val="150000"/>
              </a:lnSpc>
              <a:spcBef>
                <a:spcPts val="0"/>
              </a:spcBef>
              <a:spcAft>
                <a:spcPts val="0"/>
              </a:spcAft>
              <a:buSzPts val="1800"/>
              <a:buFont typeface="Roboto Slab"/>
              <a:buChar char="⌾"/>
            </a:pPr>
            <a:r>
              <a:rPr lang="en">
                <a:solidFill>
                  <a:srgbClr val="073763"/>
                </a:solidFill>
                <a:latin typeface="Roboto Slab"/>
                <a:ea typeface="Roboto Slab"/>
                <a:cs typeface="Roboto Slab"/>
                <a:sym typeface="Roboto Slab"/>
              </a:rPr>
              <a:t>Two CSV files </a:t>
            </a:r>
            <a:endParaRPr>
              <a:solidFill>
                <a:srgbClr val="073763"/>
              </a:solidFill>
              <a:latin typeface="Roboto Slab"/>
              <a:ea typeface="Roboto Slab"/>
              <a:cs typeface="Roboto Slab"/>
              <a:sym typeface="Roboto Slab"/>
            </a:endParaRPr>
          </a:p>
          <a:p>
            <a:pPr indent="-342900" lvl="1" marL="914400" rtl="0" algn="l">
              <a:lnSpc>
                <a:spcPct val="150000"/>
              </a:lnSpc>
              <a:spcBef>
                <a:spcPts val="0"/>
              </a:spcBef>
              <a:spcAft>
                <a:spcPts val="0"/>
              </a:spcAft>
              <a:buClr>
                <a:srgbClr val="609E12"/>
              </a:buClr>
              <a:buSzPts val="1800"/>
              <a:buFont typeface="Roboto Slab"/>
              <a:buChar char="→"/>
            </a:pPr>
            <a:r>
              <a:rPr lang="en" sz="1800">
                <a:solidFill>
                  <a:srgbClr val="073763"/>
                </a:solidFill>
                <a:latin typeface="Roboto Slab"/>
                <a:ea typeface="Roboto Slab"/>
                <a:cs typeface="Roboto Slab"/>
                <a:sym typeface="Roboto Slab"/>
              </a:rPr>
              <a:t>CAFB Distribution Locations</a:t>
            </a:r>
            <a:endParaRPr sz="1800">
              <a:solidFill>
                <a:srgbClr val="073763"/>
              </a:solidFill>
              <a:latin typeface="Roboto Slab"/>
              <a:ea typeface="Roboto Slab"/>
              <a:cs typeface="Roboto Slab"/>
              <a:sym typeface="Roboto Slab"/>
            </a:endParaRPr>
          </a:p>
          <a:p>
            <a:pPr indent="-342900" lvl="1" marL="914400" rtl="0" algn="l">
              <a:lnSpc>
                <a:spcPct val="150000"/>
              </a:lnSpc>
              <a:spcBef>
                <a:spcPts val="0"/>
              </a:spcBef>
              <a:spcAft>
                <a:spcPts val="0"/>
              </a:spcAft>
              <a:buClr>
                <a:srgbClr val="609E12"/>
              </a:buClr>
              <a:buSzPts val="1800"/>
              <a:buFont typeface="Roboto Slab"/>
              <a:buChar char="→"/>
            </a:pPr>
            <a:r>
              <a:rPr lang="en" sz="1800">
                <a:solidFill>
                  <a:srgbClr val="073763"/>
                </a:solidFill>
                <a:latin typeface="Roboto Slab"/>
                <a:ea typeface="Roboto Slab"/>
                <a:cs typeface="Roboto Slab"/>
                <a:sym typeface="Roboto Slab"/>
              </a:rPr>
              <a:t>Census Socioeconomic Data</a:t>
            </a:r>
            <a:endParaRPr sz="1800">
              <a:solidFill>
                <a:srgbClr val="073763"/>
              </a:solidFill>
              <a:latin typeface="Roboto Slab"/>
              <a:ea typeface="Roboto Slab"/>
              <a:cs typeface="Roboto Slab"/>
              <a:sym typeface="Roboto Slab"/>
            </a:endParaRPr>
          </a:p>
          <a:p>
            <a:pPr indent="0" lvl="0" marL="0" rtl="0" algn="l">
              <a:spcBef>
                <a:spcPts val="1600"/>
              </a:spcBef>
              <a:spcAft>
                <a:spcPts val="0"/>
              </a:spcAft>
              <a:buNone/>
            </a:pPr>
            <a:r>
              <a:t/>
            </a:r>
            <a:endParaRPr>
              <a:solidFill>
                <a:srgbClr val="073763"/>
              </a:solidFill>
              <a:latin typeface="Roboto Slab"/>
              <a:ea typeface="Roboto Slab"/>
              <a:cs typeface="Roboto Slab"/>
              <a:sym typeface="Roboto Slab"/>
            </a:endParaRPr>
          </a:p>
          <a:p>
            <a:pPr indent="0" lvl="0" marL="0" rtl="0" algn="l">
              <a:spcBef>
                <a:spcPts val="1600"/>
              </a:spcBef>
              <a:spcAft>
                <a:spcPts val="1600"/>
              </a:spcAft>
              <a:buNone/>
            </a:pPr>
            <a:r>
              <a:t/>
            </a:r>
            <a:endParaRPr>
              <a:solidFill>
                <a:srgbClr val="073763"/>
              </a:solidFill>
              <a:latin typeface="Roboto Mono"/>
              <a:ea typeface="Roboto Mono"/>
              <a:cs typeface="Roboto Mono"/>
              <a:sym typeface="Roboto Mono"/>
            </a:endParaRPr>
          </a:p>
        </p:txBody>
      </p:sp>
      <p:pic>
        <p:nvPicPr>
          <p:cNvPr id="213" name="Google Shape;213;p22"/>
          <p:cNvPicPr preferRelativeResize="0"/>
          <p:nvPr/>
        </p:nvPicPr>
        <p:blipFill rotWithShape="1">
          <a:blip r:embed="rId3">
            <a:alphaModFix/>
          </a:blip>
          <a:srcRect b="20833" l="28958" r="31031" t="6094"/>
          <a:stretch/>
        </p:blipFill>
        <p:spPr>
          <a:xfrm>
            <a:off x="4779675" y="1192201"/>
            <a:ext cx="3599599" cy="2969975"/>
          </a:xfrm>
          <a:prstGeom prst="rect">
            <a:avLst/>
          </a:prstGeom>
          <a:noFill/>
          <a:ln>
            <a:noFill/>
          </a:ln>
        </p:spPr>
      </p:pic>
      <p:sp>
        <p:nvSpPr>
          <p:cNvPr id="214" name="Google Shape;214;p22"/>
          <p:cNvSpPr txBox="1"/>
          <p:nvPr/>
        </p:nvSpPr>
        <p:spPr>
          <a:xfrm>
            <a:off x="9439325" y="0"/>
            <a:ext cx="49098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The census data we have right now is the recently released (in January) 2013-2018 ACS data. Pulled from </a:t>
            </a:r>
            <a:r>
              <a:rPr lang="en" sz="1100" u="sng">
                <a:solidFill>
                  <a:srgbClr val="1155CC"/>
                </a:solidFill>
                <a:highlight>
                  <a:srgbClr val="FFFFFF"/>
                </a:highlight>
                <a:hlinkClick r:id="rId4"/>
              </a:rPr>
              <a:t>here</a:t>
            </a:r>
            <a:r>
              <a:rPr lang="en" sz="1100">
                <a:solidFill>
                  <a:srgbClr val="222222"/>
                </a:solidFill>
                <a:highlight>
                  <a:srgbClr val="FFFFFF"/>
                </a:highlight>
              </a:rPr>
              <a:t>.</a:t>
            </a:r>
            <a:endParaRPr sz="1100">
              <a:solidFill>
                <a:srgbClr val="222222"/>
              </a:solidFill>
              <a:highlight>
                <a:srgbClr val="FFFFFF"/>
              </a:highlight>
            </a:endParaRPr>
          </a:p>
          <a:p>
            <a:pPr indent="0" lvl="0" marL="0" rtl="0" algn="l">
              <a:spcBef>
                <a:spcPts val="0"/>
              </a:spcBef>
              <a:spcAft>
                <a:spcPts val="0"/>
              </a:spcAft>
              <a:buNone/>
            </a:pPr>
            <a:r>
              <a:rPr lang="en" sz="1100" u="sng">
                <a:solidFill>
                  <a:schemeClr val="hlink"/>
                </a:solidFill>
                <a:hlinkClick r:id="rId5"/>
              </a:rPr>
              <a:t>https://data.census.gov/cedsci/</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p:txBody>
      </p:sp>
      <p:pic>
        <p:nvPicPr>
          <p:cNvPr id="215" name="Google Shape;215;p22"/>
          <p:cNvPicPr preferRelativeResize="0"/>
          <p:nvPr/>
        </p:nvPicPr>
        <p:blipFill>
          <a:blip r:embed="rId6">
            <a:alphaModFix/>
          </a:blip>
          <a:stretch>
            <a:fillRect/>
          </a:stretch>
        </p:blipFill>
        <p:spPr>
          <a:xfrm>
            <a:off x="10164724" y="1425655"/>
            <a:ext cx="2356726" cy="939926"/>
          </a:xfrm>
          <a:prstGeom prst="rect">
            <a:avLst/>
          </a:prstGeom>
          <a:noFill/>
          <a:ln>
            <a:noFill/>
          </a:ln>
        </p:spPr>
      </p:pic>
      <p:sp>
        <p:nvSpPr>
          <p:cNvPr id="216" name="Google Shape;216;p22"/>
          <p:cNvSpPr txBox="1"/>
          <p:nvPr/>
        </p:nvSpPr>
        <p:spPr>
          <a:xfrm>
            <a:off x="9805500" y="1106300"/>
            <a:ext cx="4909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7"/>
              </a:rPr>
              <a:t>https://healthdata.gov/</a:t>
            </a:r>
            <a:endParaRPr sz="1100">
              <a:solidFill>
                <a:srgbClr val="222222"/>
              </a:solidFill>
              <a:highlight>
                <a:srgbClr val="FFFFFF"/>
              </a:highlight>
            </a:endParaRPr>
          </a:p>
        </p:txBody>
      </p:sp>
      <p:sp>
        <p:nvSpPr>
          <p:cNvPr id="217" name="Google Shape;217;p22"/>
          <p:cNvSpPr txBox="1"/>
          <p:nvPr/>
        </p:nvSpPr>
        <p:spPr>
          <a:xfrm>
            <a:off x="9554550" y="701725"/>
            <a:ext cx="4909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8"/>
              </a:rPr>
              <a:t>https://datausa.io/profile/geo/washington-dc/</a:t>
            </a:r>
            <a:endParaRPr sz="1100">
              <a:solidFill>
                <a:srgbClr val="222222"/>
              </a:solidFill>
              <a:highlight>
                <a:srgbClr val="FFFFFF"/>
              </a:highlight>
            </a:endParaRPr>
          </a:p>
          <a:p>
            <a:pPr indent="0" lvl="0" marL="0" rtl="0" algn="l">
              <a:spcBef>
                <a:spcPts val="0"/>
              </a:spcBef>
              <a:spcAft>
                <a:spcPts val="0"/>
              </a:spcAft>
              <a:buNone/>
            </a:pPr>
            <a:r>
              <a:rPr lang="en" sz="1100" u="sng">
                <a:solidFill>
                  <a:schemeClr val="hlink"/>
                </a:solidFill>
                <a:hlinkClick r:id="rId9"/>
              </a:rPr>
              <a:t>https://healthdata.gov/</a:t>
            </a:r>
            <a:endParaRPr sz="1100">
              <a:solidFill>
                <a:srgbClr val="222222"/>
              </a:solidFill>
              <a:highlight>
                <a:srgbClr val="FFFFFF"/>
              </a:highlight>
            </a:endParaRPr>
          </a:p>
        </p:txBody>
      </p:sp>
      <p:sp>
        <p:nvSpPr>
          <p:cNvPr id="218" name="Google Shape;2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sp>
        <p:nvSpPr>
          <p:cNvPr id="219" name="Google Shape;21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20" name="Google Shape;220;p22"/>
          <p:cNvGrpSpPr/>
          <p:nvPr/>
        </p:nvGrpSpPr>
        <p:grpSpPr>
          <a:xfrm>
            <a:off x="257850" y="4551739"/>
            <a:ext cx="8628250" cy="689461"/>
            <a:chOff x="257850" y="4551739"/>
            <a:chExt cx="8628250" cy="689461"/>
          </a:xfrm>
        </p:grpSpPr>
        <p:cxnSp>
          <p:nvCxnSpPr>
            <p:cNvPr id="221" name="Google Shape;221;p22"/>
            <p:cNvCxnSpPr>
              <a:stCxn id="222" idx="2"/>
              <a:endCxn id="223"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223" name="Google Shape;223;p22"/>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5168256"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229" name="Google Shape;229;p22"/>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230" name="Google Shape;230;p22"/>
            <p:cNvSpPr txBox="1"/>
            <p:nvPr/>
          </p:nvSpPr>
          <p:spPr>
            <a:xfrm>
              <a:off x="3215825" y="4787600"/>
              <a:ext cx="11901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231" name="Google Shape;231;p22"/>
            <p:cNvSpPr txBox="1"/>
            <p:nvPr/>
          </p:nvSpPr>
          <p:spPr>
            <a:xfrm>
              <a:off x="4595088" y="4787600"/>
              <a:ext cx="1470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232" name="Google Shape;232;p22"/>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sp>
          <p:nvSpPr>
            <p:cNvPr id="233" name="Google Shape;233;p22"/>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Plan: Graphical Representation </a:t>
            </a:r>
            <a:endParaRPr/>
          </a:p>
        </p:txBody>
      </p:sp>
      <p:sp>
        <p:nvSpPr>
          <p:cNvPr id="239" name="Google Shape;23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23"/>
          <p:cNvSpPr txBox="1"/>
          <p:nvPr>
            <p:ph idx="1" type="body"/>
          </p:nvPr>
        </p:nvSpPr>
        <p:spPr>
          <a:xfrm>
            <a:off x="374925" y="1076525"/>
            <a:ext cx="398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rgbClr val="073763"/>
              </a:solidFill>
            </a:endParaRPr>
          </a:p>
          <a:p>
            <a:pPr indent="-355600" lvl="0" marL="457200" rtl="0" algn="l">
              <a:spcBef>
                <a:spcPts val="1600"/>
              </a:spcBef>
              <a:spcAft>
                <a:spcPts val="0"/>
              </a:spcAft>
              <a:buClr>
                <a:srgbClr val="609E12"/>
              </a:buClr>
              <a:buSzPts val="2000"/>
              <a:buChar char="⌾"/>
            </a:pPr>
            <a:r>
              <a:rPr lang="en" sz="2000">
                <a:solidFill>
                  <a:srgbClr val="073763"/>
                </a:solidFill>
              </a:rPr>
              <a:t>Representation of which census tracts require more service from the CAFB</a:t>
            </a:r>
            <a:br>
              <a:rPr lang="en" sz="2000">
                <a:solidFill>
                  <a:srgbClr val="073763"/>
                </a:solidFill>
              </a:rPr>
            </a:br>
            <a:endParaRPr sz="1200">
              <a:solidFill>
                <a:srgbClr val="073763"/>
              </a:solidFill>
            </a:endParaRPr>
          </a:p>
          <a:p>
            <a:pPr indent="-355600" lvl="0" marL="457200" rtl="0" algn="l">
              <a:spcBef>
                <a:spcPts val="0"/>
              </a:spcBef>
              <a:spcAft>
                <a:spcPts val="0"/>
              </a:spcAft>
              <a:buClr>
                <a:srgbClr val="609E12"/>
              </a:buClr>
              <a:buSzPts val="2000"/>
              <a:buChar char="⌾"/>
            </a:pPr>
            <a:r>
              <a:rPr lang="en" sz="2000">
                <a:solidFill>
                  <a:srgbClr val="073763"/>
                </a:solidFill>
              </a:rPr>
              <a:t>HHM overlays, folium maps with new possible locations plotted on overlay</a:t>
            </a:r>
            <a:endParaRPr sz="2000">
              <a:solidFill>
                <a:srgbClr val="073763"/>
              </a:solidFill>
            </a:endParaRPr>
          </a:p>
          <a:p>
            <a:pPr indent="0" lvl="0" marL="457200" rtl="0" algn="l">
              <a:spcBef>
                <a:spcPts val="1600"/>
              </a:spcBef>
              <a:spcAft>
                <a:spcPts val="1600"/>
              </a:spcAft>
              <a:buNone/>
            </a:pPr>
            <a:r>
              <a:t/>
            </a:r>
            <a:endParaRPr>
              <a:solidFill>
                <a:srgbClr val="073763"/>
              </a:solidFill>
            </a:endParaRPr>
          </a:p>
        </p:txBody>
      </p:sp>
      <p:grpSp>
        <p:nvGrpSpPr>
          <p:cNvPr id="241" name="Google Shape;241;p23"/>
          <p:cNvGrpSpPr/>
          <p:nvPr/>
        </p:nvGrpSpPr>
        <p:grpSpPr>
          <a:xfrm>
            <a:off x="619510" y="4551739"/>
            <a:ext cx="7905000" cy="326101"/>
            <a:chOff x="619510" y="4551739"/>
            <a:chExt cx="7905000" cy="326101"/>
          </a:xfrm>
        </p:grpSpPr>
        <p:cxnSp>
          <p:nvCxnSpPr>
            <p:cNvPr id="242" name="Google Shape;242;p23"/>
            <p:cNvCxnSpPr>
              <a:stCxn id="243" idx="2"/>
              <a:endCxn id="244"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244" name="Google Shape;244;p23"/>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9" name="Google Shape;249;p23"/>
          <p:cNvPicPr preferRelativeResize="0"/>
          <p:nvPr/>
        </p:nvPicPr>
        <p:blipFill>
          <a:blip r:embed="rId3">
            <a:alphaModFix/>
          </a:blip>
          <a:stretch>
            <a:fillRect/>
          </a:stretch>
        </p:blipFill>
        <p:spPr>
          <a:xfrm>
            <a:off x="4857625" y="1304475"/>
            <a:ext cx="3981575" cy="2960526"/>
          </a:xfrm>
          <a:prstGeom prst="rect">
            <a:avLst/>
          </a:prstGeom>
          <a:noFill/>
          <a:ln>
            <a:noFill/>
          </a:ln>
        </p:spPr>
      </p:pic>
      <p:grpSp>
        <p:nvGrpSpPr>
          <p:cNvPr id="250" name="Google Shape;250;p23"/>
          <p:cNvGrpSpPr/>
          <p:nvPr/>
        </p:nvGrpSpPr>
        <p:grpSpPr>
          <a:xfrm>
            <a:off x="257850" y="4787600"/>
            <a:ext cx="8628250" cy="453600"/>
            <a:chOff x="257850" y="4787600"/>
            <a:chExt cx="8628250" cy="453600"/>
          </a:xfrm>
        </p:grpSpPr>
        <p:sp>
          <p:nvSpPr>
            <p:cNvPr id="251" name="Google Shape;251;p23"/>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252" name="Google Shape;252;p23"/>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253" name="Google Shape;253;p23"/>
            <p:cNvSpPr txBox="1"/>
            <p:nvPr/>
          </p:nvSpPr>
          <p:spPr>
            <a:xfrm>
              <a:off x="32903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254" name="Google Shape;254;p23"/>
            <p:cNvSpPr txBox="1"/>
            <p:nvPr/>
          </p:nvSpPr>
          <p:spPr>
            <a:xfrm>
              <a:off x="4356518" y="4787600"/>
              <a:ext cx="18966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255" name="Google Shape;255;p23"/>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sp>
          <p:nvSpPr>
            <p:cNvPr id="256" name="Google Shape;256;p23"/>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260" name="Shape 260"/>
        <p:cNvGrpSpPr/>
        <p:nvPr/>
      </p:nvGrpSpPr>
      <p:grpSpPr>
        <a:xfrm>
          <a:off x="0" y="0"/>
          <a:ext cx="0" cy="0"/>
          <a:chOff x="0" y="0"/>
          <a:chExt cx="0" cy="0"/>
        </a:xfrm>
      </p:grpSpPr>
      <p:sp>
        <p:nvSpPr>
          <p:cNvPr id="261" name="Google Shape;261;p24"/>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Tools and Methods</a:t>
            </a:r>
            <a:endParaRPr sz="3600">
              <a:solidFill>
                <a:srgbClr val="F3FBD5"/>
              </a:solidFill>
            </a:endParaRPr>
          </a:p>
        </p:txBody>
      </p:sp>
      <p:sp>
        <p:nvSpPr>
          <p:cNvPr id="263" name="Google Shape;26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64" name="Google Shape;264;p24"/>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265" name="Google Shape;265;p24"/>
          <p:cNvCxnSpPr>
            <a:stCxn id="266"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266" name="Google Shape;266;p24"/>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24"/>
          <p:cNvPicPr preferRelativeResize="0"/>
          <p:nvPr/>
        </p:nvPicPr>
        <p:blipFill>
          <a:blip r:embed="rId3">
            <a:alphaModFix/>
          </a:blip>
          <a:stretch>
            <a:fillRect/>
          </a:stretch>
        </p:blipFill>
        <p:spPr>
          <a:xfrm>
            <a:off x="6247370" y="2446401"/>
            <a:ext cx="796568" cy="79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Used</a:t>
            </a:r>
            <a:endParaRPr/>
          </a:p>
        </p:txBody>
      </p:sp>
      <p:grpSp>
        <p:nvGrpSpPr>
          <p:cNvPr id="273" name="Google Shape;273;p25"/>
          <p:cNvGrpSpPr/>
          <p:nvPr/>
        </p:nvGrpSpPr>
        <p:grpSpPr>
          <a:xfrm>
            <a:off x="257850" y="4551739"/>
            <a:ext cx="8628250" cy="689461"/>
            <a:chOff x="257850" y="4551739"/>
            <a:chExt cx="8628250" cy="689461"/>
          </a:xfrm>
        </p:grpSpPr>
        <p:cxnSp>
          <p:nvCxnSpPr>
            <p:cNvPr id="274" name="Google Shape;274;p25"/>
            <p:cNvCxnSpPr>
              <a:stCxn id="275" idx="2"/>
              <a:endCxn id="276"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276" name="Google Shape;276;p25"/>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282" name="Google Shape;282;p25"/>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283" name="Google Shape;283;p25"/>
            <p:cNvSpPr txBox="1"/>
            <p:nvPr/>
          </p:nvSpPr>
          <p:spPr>
            <a:xfrm>
              <a:off x="3205000" y="4787600"/>
              <a:ext cx="1217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284" name="Google Shape;284;p25"/>
            <p:cNvSpPr txBox="1"/>
            <p:nvPr/>
          </p:nvSpPr>
          <p:spPr>
            <a:xfrm>
              <a:off x="4422700" y="4787600"/>
              <a:ext cx="18189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285" name="Google Shape;285;p25"/>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sp>
          <p:nvSpPr>
            <p:cNvPr id="286" name="Google Shape;286;p25"/>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pic>
        <p:nvPicPr>
          <p:cNvPr id="287" name="Google Shape;287;p25"/>
          <p:cNvPicPr preferRelativeResize="0"/>
          <p:nvPr/>
        </p:nvPicPr>
        <p:blipFill rotWithShape="1">
          <a:blip r:embed="rId3">
            <a:alphaModFix/>
          </a:blip>
          <a:srcRect b="0" l="0" r="82956" t="0"/>
          <a:stretch/>
        </p:blipFill>
        <p:spPr>
          <a:xfrm>
            <a:off x="3200601" y="2589925"/>
            <a:ext cx="825170" cy="811275"/>
          </a:xfrm>
          <a:prstGeom prst="rect">
            <a:avLst/>
          </a:prstGeom>
          <a:noFill/>
          <a:ln>
            <a:noFill/>
          </a:ln>
        </p:spPr>
      </p:pic>
      <p:pic>
        <p:nvPicPr>
          <p:cNvPr id="288" name="Google Shape;288;p25"/>
          <p:cNvPicPr preferRelativeResize="0"/>
          <p:nvPr/>
        </p:nvPicPr>
        <p:blipFill>
          <a:blip r:embed="rId4">
            <a:alphaModFix/>
          </a:blip>
          <a:stretch>
            <a:fillRect/>
          </a:stretch>
        </p:blipFill>
        <p:spPr>
          <a:xfrm>
            <a:off x="458125" y="2724613"/>
            <a:ext cx="1705917" cy="689451"/>
          </a:xfrm>
          <a:prstGeom prst="rect">
            <a:avLst/>
          </a:prstGeom>
          <a:noFill/>
          <a:ln>
            <a:noFill/>
          </a:ln>
        </p:spPr>
      </p:pic>
      <p:pic>
        <p:nvPicPr>
          <p:cNvPr id="289" name="Google Shape;289;p25"/>
          <p:cNvPicPr preferRelativeResize="0"/>
          <p:nvPr/>
        </p:nvPicPr>
        <p:blipFill>
          <a:blip r:embed="rId5">
            <a:alphaModFix/>
          </a:blip>
          <a:stretch>
            <a:fillRect/>
          </a:stretch>
        </p:blipFill>
        <p:spPr>
          <a:xfrm>
            <a:off x="1236225" y="3340287"/>
            <a:ext cx="2359392" cy="933925"/>
          </a:xfrm>
          <a:prstGeom prst="rect">
            <a:avLst/>
          </a:prstGeom>
          <a:noFill/>
          <a:ln>
            <a:noFill/>
          </a:ln>
        </p:spPr>
      </p:pic>
      <p:pic>
        <p:nvPicPr>
          <p:cNvPr id="290" name="Google Shape;290;p25"/>
          <p:cNvPicPr preferRelativeResize="0"/>
          <p:nvPr/>
        </p:nvPicPr>
        <p:blipFill>
          <a:blip r:embed="rId6">
            <a:alphaModFix/>
          </a:blip>
          <a:stretch>
            <a:fillRect/>
          </a:stretch>
        </p:blipFill>
        <p:spPr>
          <a:xfrm>
            <a:off x="2036725" y="1885987"/>
            <a:ext cx="1028499" cy="1028499"/>
          </a:xfrm>
          <a:prstGeom prst="rect">
            <a:avLst/>
          </a:prstGeom>
          <a:noFill/>
          <a:ln>
            <a:noFill/>
          </a:ln>
        </p:spPr>
      </p:pic>
      <p:pic>
        <p:nvPicPr>
          <p:cNvPr id="291" name="Google Shape;291;p25"/>
          <p:cNvPicPr preferRelativeResize="0"/>
          <p:nvPr/>
        </p:nvPicPr>
        <p:blipFill rotWithShape="1">
          <a:blip r:embed="rId7">
            <a:alphaModFix/>
          </a:blip>
          <a:srcRect b="0" l="26865" r="28365" t="0"/>
          <a:stretch/>
        </p:blipFill>
        <p:spPr>
          <a:xfrm>
            <a:off x="7465113" y="1938363"/>
            <a:ext cx="801525" cy="1790400"/>
          </a:xfrm>
          <a:prstGeom prst="rect">
            <a:avLst/>
          </a:prstGeom>
          <a:noFill/>
          <a:ln>
            <a:noFill/>
          </a:ln>
        </p:spPr>
      </p:pic>
      <p:sp>
        <p:nvSpPr>
          <p:cNvPr id="292" name="Google Shape;292;p25"/>
          <p:cNvSpPr txBox="1"/>
          <p:nvPr/>
        </p:nvSpPr>
        <p:spPr>
          <a:xfrm>
            <a:off x="905275" y="1133350"/>
            <a:ext cx="3021300" cy="6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73763"/>
                </a:solidFill>
                <a:latin typeface="Roboto Slab"/>
                <a:ea typeface="Roboto Slab"/>
                <a:cs typeface="Roboto Slab"/>
                <a:sym typeface="Roboto Slab"/>
              </a:rPr>
              <a:t>Data Analysis</a:t>
            </a:r>
            <a:endParaRPr b="1" sz="2400">
              <a:solidFill>
                <a:srgbClr val="073763"/>
              </a:solidFill>
              <a:latin typeface="Roboto Slab"/>
              <a:ea typeface="Roboto Slab"/>
              <a:cs typeface="Roboto Slab"/>
              <a:sym typeface="Roboto Slab"/>
            </a:endParaRPr>
          </a:p>
        </p:txBody>
      </p:sp>
      <p:sp>
        <p:nvSpPr>
          <p:cNvPr id="293" name="Google Shape;293;p25"/>
          <p:cNvSpPr txBox="1"/>
          <p:nvPr/>
        </p:nvSpPr>
        <p:spPr>
          <a:xfrm>
            <a:off x="5159902" y="1133350"/>
            <a:ext cx="3275400" cy="6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73763"/>
                </a:solidFill>
                <a:latin typeface="Roboto Slab"/>
                <a:ea typeface="Roboto Slab"/>
                <a:cs typeface="Roboto Slab"/>
                <a:sym typeface="Roboto Slab"/>
              </a:rPr>
              <a:t>Data Visualization</a:t>
            </a:r>
            <a:endParaRPr b="1" sz="2400">
              <a:solidFill>
                <a:srgbClr val="073763"/>
              </a:solidFill>
              <a:latin typeface="Roboto Slab"/>
              <a:ea typeface="Roboto Slab"/>
              <a:cs typeface="Roboto Slab"/>
              <a:sym typeface="Roboto Slab"/>
            </a:endParaRPr>
          </a:p>
        </p:txBody>
      </p:sp>
      <p:pic>
        <p:nvPicPr>
          <p:cNvPr id="294" name="Google Shape;294;p25"/>
          <p:cNvPicPr preferRelativeResize="0"/>
          <p:nvPr/>
        </p:nvPicPr>
        <p:blipFill>
          <a:blip r:embed="rId8">
            <a:alphaModFix/>
          </a:blip>
          <a:stretch>
            <a:fillRect/>
          </a:stretch>
        </p:blipFill>
        <p:spPr>
          <a:xfrm>
            <a:off x="5390625" y="2142588"/>
            <a:ext cx="1705926" cy="1705926"/>
          </a:xfrm>
          <a:prstGeom prst="rect">
            <a:avLst/>
          </a:prstGeom>
          <a:noFill/>
          <a:ln>
            <a:noFill/>
          </a:ln>
        </p:spPr>
      </p:pic>
      <p:cxnSp>
        <p:nvCxnSpPr>
          <p:cNvPr id="295" name="Google Shape;295;p25"/>
          <p:cNvCxnSpPr/>
          <p:nvPr/>
        </p:nvCxnSpPr>
        <p:spPr>
          <a:xfrm>
            <a:off x="4607963" y="1140438"/>
            <a:ext cx="10800" cy="328860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299" name="Shape 299"/>
        <p:cNvGrpSpPr/>
        <p:nvPr/>
      </p:nvGrpSpPr>
      <p:grpSpPr>
        <a:xfrm>
          <a:off x="0" y="0"/>
          <a:ext cx="0" cy="0"/>
          <a:chOff x="0" y="0"/>
          <a:chExt cx="0" cy="0"/>
        </a:xfrm>
      </p:grpSpPr>
      <p:sp>
        <p:nvSpPr>
          <p:cNvPr id="300" name="Google Shape;300;p26"/>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Results</a:t>
            </a:r>
            <a:endParaRPr sz="3600">
              <a:solidFill>
                <a:srgbClr val="F3FBD5"/>
              </a:solidFill>
            </a:endParaRPr>
          </a:p>
        </p:txBody>
      </p:sp>
      <p:sp>
        <p:nvSpPr>
          <p:cNvPr id="301" name="Google Shape;30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26"/>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26"/>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304" name="Google Shape;304;p26"/>
          <p:cNvCxnSpPr>
            <a:stCxn id="305"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305" name="Google Shape;305;p26"/>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26"/>
          <p:cNvPicPr preferRelativeResize="0"/>
          <p:nvPr/>
        </p:nvPicPr>
        <p:blipFill>
          <a:blip r:embed="rId3">
            <a:alphaModFix/>
          </a:blip>
          <a:stretch>
            <a:fillRect/>
          </a:stretch>
        </p:blipFill>
        <p:spPr>
          <a:xfrm>
            <a:off x="6198613" y="2394613"/>
            <a:ext cx="894075" cy="89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7"/>
          <p:cNvSpPr txBox="1"/>
          <p:nvPr>
            <p:ph idx="1" type="body"/>
          </p:nvPr>
        </p:nvSpPr>
        <p:spPr>
          <a:xfrm>
            <a:off x="555750" y="1490550"/>
            <a:ext cx="4427700" cy="30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609E12"/>
                </a:solidFill>
              </a:rPr>
              <a:t>Predictor Variables</a:t>
            </a:r>
            <a:endParaRPr sz="2300">
              <a:solidFill>
                <a:srgbClr val="609E12"/>
              </a:solidFill>
              <a:latin typeface="Roboto Slab"/>
              <a:ea typeface="Roboto Slab"/>
              <a:cs typeface="Roboto Slab"/>
              <a:sym typeface="Roboto Slab"/>
            </a:endParaRPr>
          </a:p>
          <a:p>
            <a:pPr indent="-336550" lvl="0" marL="457200" rtl="0" algn="l">
              <a:spcBef>
                <a:spcPts val="0"/>
              </a:spcBef>
              <a:spcAft>
                <a:spcPts val="0"/>
              </a:spcAft>
              <a:buClr>
                <a:srgbClr val="609E12"/>
              </a:buClr>
              <a:buSzPts val="1700"/>
              <a:buChar char="⌾"/>
            </a:pPr>
            <a:r>
              <a:rPr lang="en" sz="1700">
                <a:solidFill>
                  <a:srgbClr val="073763"/>
                </a:solidFill>
              </a:rPr>
              <a:t>2019 Food Insecure Rate</a:t>
            </a:r>
            <a:endParaRPr sz="1700">
              <a:solidFill>
                <a:srgbClr val="073763"/>
              </a:solidFill>
            </a:endParaRPr>
          </a:p>
          <a:p>
            <a:pPr indent="-336550" lvl="0" marL="457200" rtl="0" algn="l">
              <a:spcBef>
                <a:spcPts val="0"/>
              </a:spcBef>
              <a:spcAft>
                <a:spcPts val="0"/>
              </a:spcAft>
              <a:buClr>
                <a:srgbClr val="609E12"/>
              </a:buClr>
              <a:buSzPts val="1700"/>
              <a:buChar char="⌾"/>
            </a:pPr>
            <a:r>
              <a:rPr lang="en" sz="1700">
                <a:solidFill>
                  <a:srgbClr val="073763"/>
                </a:solidFill>
              </a:rPr>
              <a:t>2019 Food Insecure Population </a:t>
            </a:r>
            <a:endParaRPr sz="1700">
              <a:solidFill>
                <a:srgbClr val="073763"/>
              </a:solidFill>
            </a:endParaRPr>
          </a:p>
          <a:p>
            <a:pPr indent="-336550" lvl="0" marL="457200" rtl="0" algn="l">
              <a:spcBef>
                <a:spcPts val="0"/>
              </a:spcBef>
              <a:spcAft>
                <a:spcPts val="0"/>
              </a:spcAft>
              <a:buClr>
                <a:srgbClr val="609E12"/>
              </a:buClr>
              <a:buSzPts val="1700"/>
              <a:buChar char="⌾"/>
            </a:pPr>
            <a:r>
              <a:rPr lang="en" sz="1700">
                <a:solidFill>
                  <a:srgbClr val="073763"/>
                </a:solidFill>
              </a:rPr>
              <a:t>Public Transport Percent</a:t>
            </a:r>
            <a:endParaRPr sz="1700">
              <a:solidFill>
                <a:srgbClr val="073763"/>
              </a:solidFill>
            </a:endParaRPr>
          </a:p>
          <a:p>
            <a:pPr indent="-336550" lvl="0" marL="457200" rtl="0" algn="l">
              <a:spcBef>
                <a:spcPts val="0"/>
              </a:spcBef>
              <a:spcAft>
                <a:spcPts val="0"/>
              </a:spcAft>
              <a:buClr>
                <a:srgbClr val="609E12"/>
              </a:buClr>
              <a:buSzPts val="1700"/>
              <a:buChar char="⌾"/>
            </a:pPr>
            <a:r>
              <a:rPr lang="en" sz="1700">
                <a:solidFill>
                  <a:srgbClr val="073763"/>
                </a:solidFill>
              </a:rPr>
              <a:t>Poverty Percent</a:t>
            </a:r>
            <a:endParaRPr sz="1700">
              <a:solidFill>
                <a:srgbClr val="073763"/>
              </a:solidFill>
            </a:endParaRPr>
          </a:p>
          <a:p>
            <a:pPr indent="-336550" lvl="0" marL="457200" rtl="0" algn="l">
              <a:spcBef>
                <a:spcPts val="0"/>
              </a:spcBef>
              <a:spcAft>
                <a:spcPts val="0"/>
              </a:spcAft>
              <a:buClr>
                <a:srgbClr val="609E12"/>
              </a:buClr>
              <a:buSzPts val="1700"/>
              <a:buChar char="⌾"/>
            </a:pPr>
            <a:r>
              <a:rPr lang="en" sz="1700">
                <a:solidFill>
                  <a:srgbClr val="073763"/>
                </a:solidFill>
              </a:rPr>
              <a:t>Health Insurance Percent </a:t>
            </a:r>
            <a:endParaRPr sz="1700">
              <a:solidFill>
                <a:srgbClr val="073763"/>
              </a:solidFill>
            </a:endParaRPr>
          </a:p>
          <a:p>
            <a:pPr indent="-336550" lvl="0" marL="457200" rtl="0" algn="l">
              <a:spcBef>
                <a:spcPts val="0"/>
              </a:spcBef>
              <a:spcAft>
                <a:spcPts val="0"/>
              </a:spcAft>
              <a:buClr>
                <a:srgbClr val="609E12"/>
              </a:buClr>
              <a:buSzPts val="1700"/>
              <a:buChar char="⌾"/>
            </a:pPr>
            <a:r>
              <a:rPr lang="en" sz="1700">
                <a:solidFill>
                  <a:srgbClr val="073763"/>
                </a:solidFill>
              </a:rPr>
              <a:t>Non English Percent </a:t>
            </a:r>
            <a:endParaRPr sz="1700">
              <a:solidFill>
                <a:srgbClr val="073763"/>
              </a:solidFill>
            </a:endParaRPr>
          </a:p>
          <a:p>
            <a:pPr indent="-336550" lvl="0" marL="457200" rtl="0" algn="l">
              <a:spcBef>
                <a:spcPts val="0"/>
              </a:spcBef>
              <a:spcAft>
                <a:spcPts val="0"/>
              </a:spcAft>
              <a:buClr>
                <a:srgbClr val="609E12"/>
              </a:buClr>
              <a:buSzPts val="1700"/>
              <a:buChar char="⌾"/>
            </a:pPr>
            <a:r>
              <a:rPr lang="en" sz="1700">
                <a:solidFill>
                  <a:srgbClr val="073763"/>
                </a:solidFill>
              </a:rPr>
              <a:t>Median Income </a:t>
            </a:r>
            <a:endParaRPr sz="1700">
              <a:solidFill>
                <a:srgbClr val="073763"/>
              </a:solidFill>
            </a:endParaRPr>
          </a:p>
          <a:p>
            <a:pPr indent="-336550" lvl="0" marL="457200" rtl="0" algn="l">
              <a:spcBef>
                <a:spcPts val="0"/>
              </a:spcBef>
              <a:spcAft>
                <a:spcPts val="0"/>
              </a:spcAft>
              <a:buClr>
                <a:srgbClr val="609E12"/>
              </a:buClr>
              <a:buSzPts val="1700"/>
              <a:buChar char="⌾"/>
            </a:pPr>
            <a:r>
              <a:rPr lang="en" sz="1700">
                <a:solidFill>
                  <a:srgbClr val="073763"/>
                </a:solidFill>
              </a:rPr>
              <a:t>Percentage High School Educated</a:t>
            </a:r>
            <a:endParaRPr sz="1700">
              <a:solidFill>
                <a:srgbClr val="073763"/>
              </a:solidFill>
            </a:endParaRPr>
          </a:p>
          <a:p>
            <a:pPr indent="0" lvl="0" marL="0" rtl="0" algn="l">
              <a:spcBef>
                <a:spcPts val="1600"/>
              </a:spcBef>
              <a:spcAft>
                <a:spcPts val="1600"/>
              </a:spcAft>
              <a:buNone/>
            </a:pPr>
            <a:r>
              <a:t/>
            </a:r>
            <a:endParaRPr>
              <a:latin typeface="Roboto Mono"/>
              <a:ea typeface="Roboto Mono"/>
              <a:cs typeface="Roboto Mono"/>
              <a:sym typeface="Roboto Mono"/>
            </a:endParaRPr>
          </a:p>
        </p:txBody>
      </p:sp>
      <p:sp>
        <p:nvSpPr>
          <p:cNvPr id="312" name="Google Shape;31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HHM Data </a:t>
            </a:r>
            <a:endParaRPr/>
          </a:p>
        </p:txBody>
      </p:sp>
      <p:sp>
        <p:nvSpPr>
          <p:cNvPr id="313" name="Google Shape;313;p27"/>
          <p:cNvSpPr txBox="1"/>
          <p:nvPr>
            <p:ph idx="1" type="body"/>
          </p:nvPr>
        </p:nvSpPr>
        <p:spPr>
          <a:xfrm>
            <a:off x="4841775" y="1490550"/>
            <a:ext cx="3840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609E12"/>
                </a:solidFill>
              </a:rPr>
              <a:t>Target</a:t>
            </a:r>
            <a:r>
              <a:rPr lang="en" sz="2300">
                <a:solidFill>
                  <a:srgbClr val="609E12"/>
                </a:solidFill>
              </a:rPr>
              <a:t> Variable</a:t>
            </a:r>
            <a:endParaRPr sz="2300">
              <a:solidFill>
                <a:srgbClr val="609E12"/>
              </a:solidFill>
              <a:latin typeface="Roboto Slab"/>
              <a:ea typeface="Roboto Slab"/>
              <a:cs typeface="Roboto Slab"/>
              <a:sym typeface="Roboto Slab"/>
            </a:endParaRPr>
          </a:p>
          <a:p>
            <a:pPr indent="-336550" lvl="0" marL="457200" rtl="0" algn="l">
              <a:spcBef>
                <a:spcPts val="0"/>
              </a:spcBef>
              <a:spcAft>
                <a:spcPts val="0"/>
              </a:spcAft>
              <a:buClr>
                <a:srgbClr val="609E12"/>
              </a:buClr>
              <a:buSzPts val="1700"/>
              <a:buChar char="⌾"/>
            </a:pPr>
            <a:r>
              <a:rPr lang="en" sz="1700">
                <a:solidFill>
                  <a:srgbClr val="073763"/>
                </a:solidFill>
              </a:rPr>
              <a:t>Number of CAFB Locations within a Census Tract </a:t>
            </a:r>
            <a:endParaRPr sz="1700">
              <a:solidFill>
                <a:srgbClr val="073763"/>
              </a:solidFill>
            </a:endParaRPr>
          </a:p>
          <a:p>
            <a:pPr indent="0" lvl="0" marL="0" rtl="0" algn="l">
              <a:spcBef>
                <a:spcPts val="1600"/>
              </a:spcBef>
              <a:spcAft>
                <a:spcPts val="1600"/>
              </a:spcAft>
              <a:buNone/>
            </a:pPr>
            <a:r>
              <a:t/>
            </a:r>
            <a:endParaRPr>
              <a:latin typeface="Roboto Mono"/>
              <a:ea typeface="Roboto Mono"/>
              <a:cs typeface="Roboto Mono"/>
              <a:sym typeface="Roboto Mono"/>
            </a:endParaRPr>
          </a:p>
        </p:txBody>
      </p:sp>
      <p:sp>
        <p:nvSpPr>
          <p:cNvPr id="314" name="Google Shape;314;p27"/>
          <p:cNvSpPr txBox="1"/>
          <p:nvPr>
            <p:ph idx="1" type="body"/>
          </p:nvPr>
        </p:nvSpPr>
        <p:spPr>
          <a:xfrm>
            <a:off x="-25" y="10952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073763"/>
                </a:solidFill>
              </a:rPr>
              <a:t>HHM data is split into census tracts, which each have descriptive data. </a:t>
            </a:r>
            <a:endParaRPr sz="1900">
              <a:solidFill>
                <a:srgbClr val="073763"/>
              </a:solidFill>
            </a:endParaRPr>
          </a:p>
          <a:p>
            <a:pPr indent="0" lvl="0" marL="0" rtl="0" algn="ctr">
              <a:spcBef>
                <a:spcPts val="1600"/>
              </a:spcBef>
              <a:spcAft>
                <a:spcPts val="1600"/>
              </a:spcAft>
              <a:buNone/>
            </a:pPr>
            <a:r>
              <a:t/>
            </a:r>
            <a:endParaRPr>
              <a:latin typeface="Roboto Mono"/>
              <a:ea typeface="Roboto Mono"/>
              <a:cs typeface="Roboto Mono"/>
              <a:sym typeface="Roboto Mono"/>
            </a:endParaRPr>
          </a:p>
        </p:txBody>
      </p:sp>
      <p:grpSp>
        <p:nvGrpSpPr>
          <p:cNvPr id="315" name="Google Shape;315;p27"/>
          <p:cNvGrpSpPr/>
          <p:nvPr/>
        </p:nvGrpSpPr>
        <p:grpSpPr>
          <a:xfrm>
            <a:off x="257850" y="4551739"/>
            <a:ext cx="8628250" cy="689461"/>
            <a:chOff x="257850" y="4551739"/>
            <a:chExt cx="8628250" cy="689461"/>
          </a:xfrm>
        </p:grpSpPr>
        <p:cxnSp>
          <p:nvCxnSpPr>
            <p:cNvPr id="316" name="Google Shape;316;p27"/>
            <p:cNvCxnSpPr>
              <a:stCxn id="317" idx="2"/>
              <a:endCxn id="318"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318" name="Google Shape;318;p27"/>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6684488"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324" name="Google Shape;324;p27"/>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325" name="Google Shape;325;p27"/>
            <p:cNvSpPr txBox="1"/>
            <p:nvPr/>
          </p:nvSpPr>
          <p:spPr>
            <a:xfrm>
              <a:off x="3197022" y="4787600"/>
              <a:ext cx="12414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326" name="Google Shape;326;p27"/>
            <p:cNvSpPr txBox="1"/>
            <p:nvPr/>
          </p:nvSpPr>
          <p:spPr>
            <a:xfrm>
              <a:off x="45917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327" name="Google Shape;327;p27"/>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sp>
          <p:nvSpPr>
            <p:cNvPr id="328" name="Google Shape;328;p27"/>
            <p:cNvSpPr txBox="1"/>
            <p:nvPr/>
          </p:nvSpPr>
          <p:spPr>
            <a:xfrm>
              <a:off x="6330602"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OLS Regression</a:t>
            </a:r>
            <a:endParaRPr/>
          </a:p>
        </p:txBody>
      </p:sp>
      <p:grpSp>
        <p:nvGrpSpPr>
          <p:cNvPr id="334" name="Google Shape;334;p28"/>
          <p:cNvGrpSpPr/>
          <p:nvPr/>
        </p:nvGrpSpPr>
        <p:grpSpPr>
          <a:xfrm>
            <a:off x="1647540" y="1091697"/>
            <a:ext cx="5848906" cy="2646702"/>
            <a:chOff x="1291550" y="1446450"/>
            <a:chExt cx="6840025" cy="3280900"/>
          </a:xfrm>
        </p:grpSpPr>
        <p:grpSp>
          <p:nvGrpSpPr>
            <p:cNvPr id="335" name="Google Shape;335;p28"/>
            <p:cNvGrpSpPr/>
            <p:nvPr/>
          </p:nvGrpSpPr>
          <p:grpSpPr>
            <a:xfrm>
              <a:off x="1291550" y="1446450"/>
              <a:ext cx="6840025" cy="3280900"/>
              <a:chOff x="1069850" y="1357775"/>
              <a:chExt cx="6840025" cy="3280900"/>
            </a:xfrm>
          </p:grpSpPr>
          <p:pic>
            <p:nvPicPr>
              <p:cNvPr id="336" name="Google Shape;336;p28"/>
              <p:cNvPicPr preferRelativeResize="0"/>
              <p:nvPr/>
            </p:nvPicPr>
            <p:blipFill rotWithShape="1">
              <a:blip r:embed="rId3">
                <a:alphaModFix/>
              </a:blip>
              <a:srcRect b="16984" l="0" r="0" t="0"/>
              <a:stretch/>
            </p:blipFill>
            <p:spPr>
              <a:xfrm>
                <a:off x="1069850" y="1357775"/>
                <a:ext cx="6840025" cy="3280900"/>
              </a:xfrm>
              <a:prstGeom prst="rect">
                <a:avLst/>
              </a:prstGeom>
              <a:noFill/>
              <a:ln>
                <a:noFill/>
              </a:ln>
            </p:spPr>
          </p:pic>
          <p:sp>
            <p:nvSpPr>
              <p:cNvPr id="337" name="Google Shape;337;p28"/>
              <p:cNvSpPr/>
              <p:nvPr/>
            </p:nvSpPr>
            <p:spPr>
              <a:xfrm>
                <a:off x="1069850" y="1357775"/>
                <a:ext cx="2051100" cy="12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8"/>
            <p:cNvSpPr/>
            <p:nvPr/>
          </p:nvSpPr>
          <p:spPr>
            <a:xfrm>
              <a:off x="1291550" y="3502900"/>
              <a:ext cx="6840000" cy="676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1291575" y="4467300"/>
              <a:ext cx="6840000" cy="132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8"/>
          <p:cNvSpPr txBox="1"/>
          <p:nvPr>
            <p:ph idx="1" type="body"/>
          </p:nvPr>
        </p:nvSpPr>
        <p:spPr>
          <a:xfrm>
            <a:off x="367250" y="3668625"/>
            <a:ext cx="9144000" cy="7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073763"/>
                </a:solidFill>
              </a:rPr>
              <a:t>Variables outlined in orange</a:t>
            </a:r>
            <a:r>
              <a:rPr b="1" lang="en" sz="1900">
                <a:solidFill>
                  <a:srgbClr val="073763"/>
                </a:solidFill>
              </a:rPr>
              <a:t> significantly impact</a:t>
            </a:r>
            <a:r>
              <a:rPr lang="en" sz="1900">
                <a:solidFill>
                  <a:srgbClr val="073763"/>
                </a:solidFill>
              </a:rPr>
              <a:t> if there is a CAFB distribution center in the census tract. </a:t>
            </a:r>
            <a:r>
              <a:rPr lang="en" sz="1900">
                <a:solidFill>
                  <a:srgbClr val="073763"/>
                </a:solidFill>
              </a:rPr>
              <a:t> </a:t>
            </a:r>
            <a:endParaRPr sz="1900">
              <a:solidFill>
                <a:srgbClr val="073763"/>
              </a:solidFill>
            </a:endParaRPr>
          </a:p>
          <a:p>
            <a:pPr indent="0" lvl="0" marL="0" rtl="0" algn="ctr">
              <a:spcBef>
                <a:spcPts val="1600"/>
              </a:spcBef>
              <a:spcAft>
                <a:spcPts val="1600"/>
              </a:spcAft>
              <a:buNone/>
            </a:pPr>
            <a:r>
              <a:t/>
            </a:r>
            <a:endParaRPr>
              <a:latin typeface="Roboto Mono"/>
              <a:ea typeface="Roboto Mono"/>
              <a:cs typeface="Roboto Mono"/>
              <a:sym typeface="Roboto Mono"/>
            </a:endParaRPr>
          </a:p>
        </p:txBody>
      </p:sp>
      <p:sp>
        <p:nvSpPr>
          <p:cNvPr id="341" name="Google Shape;34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42" name="Google Shape;342;p28"/>
          <p:cNvGrpSpPr/>
          <p:nvPr/>
        </p:nvGrpSpPr>
        <p:grpSpPr>
          <a:xfrm>
            <a:off x="619510" y="4551739"/>
            <a:ext cx="7905000" cy="326101"/>
            <a:chOff x="619510" y="4551739"/>
            <a:chExt cx="7905000" cy="326101"/>
          </a:xfrm>
        </p:grpSpPr>
        <p:cxnSp>
          <p:nvCxnSpPr>
            <p:cNvPr id="343" name="Google Shape;343;p28"/>
            <p:cNvCxnSpPr>
              <a:stCxn id="344" idx="2"/>
              <a:endCxn id="345"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345" name="Google Shape;345;p28"/>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6684488"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8"/>
          <p:cNvGrpSpPr/>
          <p:nvPr/>
        </p:nvGrpSpPr>
        <p:grpSpPr>
          <a:xfrm>
            <a:off x="257850" y="4787600"/>
            <a:ext cx="8628250" cy="453600"/>
            <a:chOff x="257850" y="4787600"/>
            <a:chExt cx="8628250" cy="453600"/>
          </a:xfrm>
        </p:grpSpPr>
        <p:sp>
          <p:nvSpPr>
            <p:cNvPr id="351" name="Google Shape;351;p28"/>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352" name="Google Shape;352;p28"/>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353" name="Google Shape;353;p28"/>
            <p:cNvSpPr txBox="1"/>
            <p:nvPr/>
          </p:nvSpPr>
          <p:spPr>
            <a:xfrm>
              <a:off x="32903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354" name="Google Shape;354;p28"/>
            <p:cNvSpPr txBox="1"/>
            <p:nvPr/>
          </p:nvSpPr>
          <p:spPr>
            <a:xfrm>
              <a:off x="45720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355" name="Google Shape;355;p28"/>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sp>
          <p:nvSpPr>
            <p:cNvPr id="356" name="Google Shape;356;p28"/>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9"/>
          <p:cNvSpPr txBox="1"/>
          <p:nvPr>
            <p:ph type="title"/>
          </p:nvPr>
        </p:nvSpPr>
        <p:spPr>
          <a:xfrm>
            <a:off x="389275" y="36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Graphical Representation of Results</a:t>
            </a:r>
            <a:endParaRPr/>
          </a:p>
        </p:txBody>
      </p:sp>
      <p:pic>
        <p:nvPicPr>
          <p:cNvPr id="362" name="Google Shape;362;p29"/>
          <p:cNvPicPr preferRelativeResize="0"/>
          <p:nvPr/>
        </p:nvPicPr>
        <p:blipFill rotWithShape="1">
          <a:blip r:embed="rId3">
            <a:alphaModFix/>
          </a:blip>
          <a:srcRect b="24854" l="15221" r="27853" t="13363"/>
          <a:stretch/>
        </p:blipFill>
        <p:spPr>
          <a:xfrm>
            <a:off x="619500" y="1278375"/>
            <a:ext cx="4437351" cy="2973475"/>
          </a:xfrm>
          <a:prstGeom prst="rect">
            <a:avLst/>
          </a:prstGeom>
          <a:noFill/>
          <a:ln>
            <a:noFill/>
          </a:ln>
        </p:spPr>
      </p:pic>
      <p:sp>
        <p:nvSpPr>
          <p:cNvPr id="363" name="Google Shape;363;p29"/>
          <p:cNvSpPr txBox="1"/>
          <p:nvPr/>
        </p:nvSpPr>
        <p:spPr>
          <a:xfrm>
            <a:off x="5567125" y="1042250"/>
            <a:ext cx="3222300" cy="12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CC0000"/>
                </a:solidFill>
                <a:latin typeface="Proxima Nova"/>
                <a:ea typeface="Proxima Nova"/>
                <a:cs typeface="Proxima Nova"/>
                <a:sym typeface="Proxima Nova"/>
              </a:rPr>
              <a:t>5</a:t>
            </a:r>
            <a:endParaRPr b="1" sz="2500">
              <a:solidFill>
                <a:srgbClr val="CC0000"/>
              </a:solidFill>
              <a:latin typeface="Proxima Nova"/>
              <a:ea typeface="Proxima Nova"/>
              <a:cs typeface="Proxima Nova"/>
              <a:sym typeface="Proxima Nova"/>
            </a:endParaRPr>
          </a:p>
          <a:p>
            <a:pPr indent="0" lvl="0" marL="0" rtl="0" algn="ctr">
              <a:spcBef>
                <a:spcPts val="0"/>
              </a:spcBef>
              <a:spcAft>
                <a:spcPts val="0"/>
              </a:spcAft>
              <a:buNone/>
            </a:pPr>
            <a:r>
              <a:rPr lang="en" sz="1900">
                <a:solidFill>
                  <a:srgbClr val="073763"/>
                </a:solidFill>
                <a:latin typeface="Proxima Nova"/>
                <a:ea typeface="Proxima Nova"/>
                <a:cs typeface="Proxima Nova"/>
                <a:sym typeface="Proxima Nova"/>
              </a:rPr>
              <a:t>census tracts with significant </a:t>
            </a:r>
            <a:r>
              <a:rPr b="1" lang="en" sz="1900">
                <a:solidFill>
                  <a:srgbClr val="073763"/>
                </a:solidFill>
                <a:latin typeface="Proxima Nova"/>
                <a:ea typeface="Proxima Nova"/>
                <a:cs typeface="Proxima Nova"/>
                <a:sym typeface="Proxima Nova"/>
              </a:rPr>
              <a:t>negative</a:t>
            </a:r>
            <a:r>
              <a:rPr lang="en" sz="1900">
                <a:solidFill>
                  <a:srgbClr val="073763"/>
                </a:solidFill>
                <a:latin typeface="Proxima Nova"/>
                <a:ea typeface="Proxima Nova"/>
                <a:cs typeface="Proxima Nova"/>
                <a:sym typeface="Proxima Nova"/>
              </a:rPr>
              <a:t> residual values indicate areas where CAFB resources are needed</a:t>
            </a:r>
            <a:endParaRPr sz="1900">
              <a:solidFill>
                <a:srgbClr val="073763"/>
              </a:solidFill>
              <a:latin typeface="Proxima Nova"/>
              <a:ea typeface="Proxima Nova"/>
              <a:cs typeface="Proxima Nova"/>
              <a:sym typeface="Proxima Nova"/>
            </a:endParaRPr>
          </a:p>
        </p:txBody>
      </p:sp>
      <p:sp>
        <p:nvSpPr>
          <p:cNvPr id="364" name="Google Shape;364;p29"/>
          <p:cNvSpPr txBox="1"/>
          <p:nvPr/>
        </p:nvSpPr>
        <p:spPr>
          <a:xfrm>
            <a:off x="5389825" y="2716750"/>
            <a:ext cx="3576900" cy="15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073763"/>
                </a:solidFill>
                <a:latin typeface="Proxima Nova"/>
                <a:ea typeface="Proxima Nova"/>
                <a:cs typeface="Proxima Nova"/>
                <a:sym typeface="Proxima Nova"/>
              </a:rPr>
              <a:t>50</a:t>
            </a:r>
            <a:endParaRPr b="1" sz="2300">
              <a:solidFill>
                <a:srgbClr val="073763"/>
              </a:solidFill>
              <a:latin typeface="Proxima Nova"/>
              <a:ea typeface="Proxima Nova"/>
              <a:cs typeface="Proxima Nova"/>
              <a:sym typeface="Proxima Nova"/>
            </a:endParaRPr>
          </a:p>
          <a:p>
            <a:pPr indent="0" lvl="0" marL="0" rtl="0" algn="ctr">
              <a:spcBef>
                <a:spcPts val="0"/>
              </a:spcBef>
              <a:spcAft>
                <a:spcPts val="0"/>
              </a:spcAft>
              <a:buNone/>
            </a:pPr>
            <a:r>
              <a:rPr lang="en" sz="1900">
                <a:solidFill>
                  <a:srgbClr val="073763"/>
                </a:solidFill>
                <a:latin typeface="Proxima Nova"/>
                <a:ea typeface="Proxima Nova"/>
                <a:cs typeface="Proxima Nova"/>
                <a:sym typeface="Proxima Nova"/>
              </a:rPr>
              <a:t>census tracts with significant </a:t>
            </a:r>
            <a:r>
              <a:rPr b="1" lang="en" sz="1900">
                <a:solidFill>
                  <a:srgbClr val="073763"/>
                </a:solidFill>
                <a:latin typeface="Proxima Nova"/>
                <a:ea typeface="Proxima Nova"/>
                <a:cs typeface="Proxima Nova"/>
                <a:sym typeface="Proxima Nova"/>
              </a:rPr>
              <a:t>positive</a:t>
            </a:r>
            <a:r>
              <a:rPr lang="en" sz="1900">
                <a:solidFill>
                  <a:srgbClr val="073763"/>
                </a:solidFill>
                <a:latin typeface="Proxima Nova"/>
                <a:ea typeface="Proxima Nova"/>
                <a:cs typeface="Proxima Nova"/>
                <a:sym typeface="Proxima Nova"/>
              </a:rPr>
              <a:t> residual values indicate areas where CAFB resources can be reallocated</a:t>
            </a:r>
            <a:endParaRPr sz="1900">
              <a:solidFill>
                <a:srgbClr val="073763"/>
              </a:solidFill>
              <a:latin typeface="Proxima Nova"/>
              <a:ea typeface="Proxima Nova"/>
              <a:cs typeface="Proxima Nova"/>
              <a:sym typeface="Proxima Nova"/>
            </a:endParaRPr>
          </a:p>
        </p:txBody>
      </p:sp>
      <p:sp>
        <p:nvSpPr>
          <p:cNvPr id="365" name="Google Shape;36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66" name="Google Shape;366;p29"/>
          <p:cNvGrpSpPr/>
          <p:nvPr/>
        </p:nvGrpSpPr>
        <p:grpSpPr>
          <a:xfrm>
            <a:off x="619510" y="4551739"/>
            <a:ext cx="7905000" cy="326101"/>
            <a:chOff x="619510" y="4551739"/>
            <a:chExt cx="7905000" cy="326101"/>
          </a:xfrm>
        </p:grpSpPr>
        <p:cxnSp>
          <p:nvCxnSpPr>
            <p:cNvPr id="367" name="Google Shape;367;p29"/>
            <p:cNvCxnSpPr>
              <a:stCxn id="368" idx="2"/>
              <a:endCxn id="369"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369" name="Google Shape;369;p29"/>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6684488"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9"/>
          <p:cNvGrpSpPr/>
          <p:nvPr/>
        </p:nvGrpSpPr>
        <p:grpSpPr>
          <a:xfrm>
            <a:off x="257850" y="4787600"/>
            <a:ext cx="8628250" cy="453600"/>
            <a:chOff x="257850" y="4787600"/>
            <a:chExt cx="8628250" cy="453600"/>
          </a:xfrm>
        </p:grpSpPr>
        <p:sp>
          <p:nvSpPr>
            <p:cNvPr id="375" name="Google Shape;375;p29"/>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376" name="Google Shape;376;p29"/>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377" name="Google Shape;377;p29"/>
            <p:cNvSpPr txBox="1"/>
            <p:nvPr/>
          </p:nvSpPr>
          <p:spPr>
            <a:xfrm>
              <a:off x="32903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378" name="Google Shape;378;p29"/>
            <p:cNvSpPr txBox="1"/>
            <p:nvPr/>
          </p:nvSpPr>
          <p:spPr>
            <a:xfrm>
              <a:off x="45720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379" name="Google Shape;379;p29"/>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sp>
          <p:nvSpPr>
            <p:cNvPr id="380" name="Google Shape;380;p29"/>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0"/>
          <p:cNvSpPr txBox="1"/>
          <p:nvPr>
            <p:ph type="title"/>
          </p:nvPr>
        </p:nvSpPr>
        <p:spPr>
          <a:xfrm>
            <a:off x="389275" y="36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Graphical Representation of Results</a:t>
            </a:r>
            <a:endParaRPr/>
          </a:p>
        </p:txBody>
      </p:sp>
      <p:sp>
        <p:nvSpPr>
          <p:cNvPr id="386" name="Google Shape;386;p30"/>
          <p:cNvSpPr txBox="1"/>
          <p:nvPr/>
        </p:nvSpPr>
        <p:spPr>
          <a:xfrm>
            <a:off x="5567125" y="892350"/>
            <a:ext cx="3222300" cy="12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CC0000"/>
                </a:solidFill>
                <a:latin typeface="Proxima Nova"/>
                <a:ea typeface="Proxima Nova"/>
                <a:cs typeface="Proxima Nova"/>
                <a:sym typeface="Proxima Nova"/>
              </a:rPr>
              <a:t>5</a:t>
            </a:r>
            <a:endParaRPr b="1" sz="2500">
              <a:solidFill>
                <a:srgbClr val="CC0000"/>
              </a:solidFill>
              <a:latin typeface="Proxima Nova"/>
              <a:ea typeface="Proxima Nova"/>
              <a:cs typeface="Proxima Nova"/>
              <a:sym typeface="Proxima Nova"/>
            </a:endParaRPr>
          </a:p>
          <a:p>
            <a:pPr indent="0" lvl="0" marL="0" rtl="0" algn="ctr">
              <a:spcBef>
                <a:spcPts val="0"/>
              </a:spcBef>
              <a:spcAft>
                <a:spcPts val="0"/>
              </a:spcAft>
              <a:buNone/>
            </a:pPr>
            <a:r>
              <a:rPr lang="en" sz="1900">
                <a:solidFill>
                  <a:srgbClr val="073763"/>
                </a:solidFill>
                <a:latin typeface="Proxima Nova"/>
                <a:ea typeface="Proxima Nova"/>
                <a:cs typeface="Proxima Nova"/>
                <a:sym typeface="Proxima Nova"/>
              </a:rPr>
              <a:t>census tracts with significant </a:t>
            </a:r>
            <a:r>
              <a:rPr b="1" lang="en" sz="1900">
                <a:solidFill>
                  <a:srgbClr val="073763"/>
                </a:solidFill>
                <a:latin typeface="Proxima Nova"/>
                <a:ea typeface="Proxima Nova"/>
                <a:cs typeface="Proxima Nova"/>
                <a:sym typeface="Proxima Nova"/>
              </a:rPr>
              <a:t>negative</a:t>
            </a:r>
            <a:r>
              <a:rPr lang="en" sz="1900">
                <a:solidFill>
                  <a:srgbClr val="073763"/>
                </a:solidFill>
                <a:latin typeface="Proxima Nova"/>
                <a:ea typeface="Proxima Nova"/>
                <a:cs typeface="Proxima Nova"/>
                <a:sym typeface="Proxima Nova"/>
              </a:rPr>
              <a:t> residual values indicate areas where CAFB resources are needed</a:t>
            </a:r>
            <a:endParaRPr sz="1900">
              <a:solidFill>
                <a:srgbClr val="073763"/>
              </a:solidFill>
              <a:latin typeface="Proxima Nova"/>
              <a:ea typeface="Proxima Nova"/>
              <a:cs typeface="Proxima Nova"/>
              <a:sym typeface="Proxima Nova"/>
            </a:endParaRPr>
          </a:p>
        </p:txBody>
      </p:sp>
      <p:sp>
        <p:nvSpPr>
          <p:cNvPr id="387" name="Google Shape;387;p30"/>
          <p:cNvSpPr txBox="1"/>
          <p:nvPr/>
        </p:nvSpPr>
        <p:spPr>
          <a:xfrm>
            <a:off x="5389825" y="2716750"/>
            <a:ext cx="3576900" cy="15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073763"/>
                </a:solidFill>
                <a:latin typeface="Proxima Nova"/>
                <a:ea typeface="Proxima Nova"/>
                <a:cs typeface="Proxima Nova"/>
                <a:sym typeface="Proxima Nova"/>
              </a:rPr>
              <a:t>50</a:t>
            </a:r>
            <a:endParaRPr b="1" sz="2300">
              <a:solidFill>
                <a:srgbClr val="073763"/>
              </a:solidFill>
              <a:latin typeface="Proxima Nova"/>
              <a:ea typeface="Proxima Nova"/>
              <a:cs typeface="Proxima Nova"/>
              <a:sym typeface="Proxima Nova"/>
            </a:endParaRPr>
          </a:p>
          <a:p>
            <a:pPr indent="0" lvl="0" marL="0" rtl="0" algn="ctr">
              <a:spcBef>
                <a:spcPts val="0"/>
              </a:spcBef>
              <a:spcAft>
                <a:spcPts val="0"/>
              </a:spcAft>
              <a:buNone/>
            </a:pPr>
            <a:r>
              <a:rPr lang="en" sz="1900">
                <a:solidFill>
                  <a:srgbClr val="073763"/>
                </a:solidFill>
                <a:latin typeface="Proxima Nova"/>
                <a:ea typeface="Proxima Nova"/>
                <a:cs typeface="Proxima Nova"/>
                <a:sym typeface="Proxima Nova"/>
              </a:rPr>
              <a:t>census tracts with significant </a:t>
            </a:r>
            <a:r>
              <a:rPr b="1" lang="en" sz="1900">
                <a:solidFill>
                  <a:srgbClr val="073763"/>
                </a:solidFill>
                <a:latin typeface="Proxima Nova"/>
                <a:ea typeface="Proxima Nova"/>
                <a:cs typeface="Proxima Nova"/>
                <a:sym typeface="Proxima Nova"/>
              </a:rPr>
              <a:t>positive</a:t>
            </a:r>
            <a:r>
              <a:rPr lang="en" sz="1900">
                <a:solidFill>
                  <a:srgbClr val="073763"/>
                </a:solidFill>
                <a:latin typeface="Proxima Nova"/>
                <a:ea typeface="Proxima Nova"/>
                <a:cs typeface="Proxima Nova"/>
                <a:sym typeface="Proxima Nova"/>
              </a:rPr>
              <a:t> residual values indicate areas where CAFB resources can be reallocated</a:t>
            </a:r>
            <a:endParaRPr sz="1900">
              <a:solidFill>
                <a:srgbClr val="073763"/>
              </a:solidFill>
              <a:latin typeface="Proxima Nova"/>
              <a:ea typeface="Proxima Nova"/>
              <a:cs typeface="Proxima Nova"/>
              <a:sym typeface="Proxima Nova"/>
            </a:endParaRPr>
          </a:p>
        </p:txBody>
      </p:sp>
      <p:grpSp>
        <p:nvGrpSpPr>
          <p:cNvPr id="388" name="Google Shape;388;p30"/>
          <p:cNvGrpSpPr/>
          <p:nvPr/>
        </p:nvGrpSpPr>
        <p:grpSpPr>
          <a:xfrm>
            <a:off x="259829" y="1078083"/>
            <a:ext cx="5142196" cy="3362467"/>
            <a:chOff x="22539850" y="5262425"/>
            <a:chExt cx="9909802" cy="6055226"/>
          </a:xfrm>
        </p:grpSpPr>
        <p:pic>
          <p:nvPicPr>
            <p:cNvPr id="389" name="Google Shape;389;p30"/>
            <p:cNvPicPr preferRelativeResize="0"/>
            <p:nvPr/>
          </p:nvPicPr>
          <p:blipFill>
            <a:blip r:embed="rId3">
              <a:alphaModFix/>
            </a:blip>
            <a:stretch>
              <a:fillRect/>
            </a:stretch>
          </p:blipFill>
          <p:spPr>
            <a:xfrm>
              <a:off x="22539850" y="5262425"/>
              <a:ext cx="9909802" cy="6055226"/>
            </a:xfrm>
            <a:prstGeom prst="rect">
              <a:avLst/>
            </a:prstGeom>
            <a:noFill/>
            <a:ln>
              <a:noFill/>
            </a:ln>
          </p:spPr>
        </p:pic>
        <p:sp>
          <p:nvSpPr>
            <p:cNvPr id="390" name="Google Shape;390;p30"/>
            <p:cNvSpPr txBox="1"/>
            <p:nvPr/>
          </p:nvSpPr>
          <p:spPr>
            <a:xfrm>
              <a:off x="23066003" y="7799959"/>
              <a:ext cx="2971500" cy="1737300"/>
            </a:xfrm>
            <a:prstGeom prst="rect">
              <a:avLst/>
            </a:prstGeom>
            <a:solidFill>
              <a:srgbClr val="FFFFFF"/>
            </a:solidFill>
            <a:ln cap="flat" cmpd="sng" w="28575">
              <a:solidFill>
                <a:srgbClr val="F3941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Census Tract </a:t>
              </a:r>
              <a:r>
                <a:rPr b="1" lang="en" sz="1000">
                  <a:latin typeface="Proxima Nova"/>
                  <a:ea typeface="Proxima Nova"/>
                  <a:cs typeface="Proxima Nova"/>
                  <a:sym typeface="Proxima Nova"/>
                </a:rPr>
                <a:t>98.01</a:t>
              </a:r>
              <a:endParaRPr b="1"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FI Rate: </a:t>
              </a:r>
              <a:r>
                <a:rPr lang="en" sz="1000">
                  <a:solidFill>
                    <a:srgbClr val="CC0000"/>
                  </a:solidFill>
                  <a:latin typeface="Proxima Nova"/>
                  <a:ea typeface="Proxima Nova"/>
                  <a:cs typeface="Proxima Nova"/>
                  <a:sym typeface="Proxima Nova"/>
                </a:rPr>
                <a:t>39.1%</a:t>
              </a:r>
              <a:endParaRPr sz="1000">
                <a:solidFill>
                  <a:srgbClr val="CC0000"/>
                </a:solidFill>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FI Population: </a:t>
              </a:r>
              <a:r>
                <a:rPr lang="en" sz="1000">
                  <a:solidFill>
                    <a:srgbClr val="CC0000"/>
                  </a:solidFill>
                  <a:latin typeface="Proxima Nova"/>
                  <a:ea typeface="Proxima Nova"/>
                  <a:cs typeface="Proxima Nova"/>
                  <a:sym typeface="Proxima Nova"/>
                </a:rPr>
                <a:t>1081</a:t>
              </a:r>
              <a:endParaRPr sz="1000">
                <a:solidFill>
                  <a:srgbClr val="CC0000"/>
                </a:solidFill>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Public Transport: </a:t>
              </a:r>
              <a:r>
                <a:rPr lang="en" sz="1000">
                  <a:solidFill>
                    <a:srgbClr val="CC0000"/>
                  </a:solidFill>
                  <a:latin typeface="Proxima Nova"/>
                  <a:ea typeface="Proxima Nova"/>
                  <a:cs typeface="Proxima Nova"/>
                  <a:sym typeface="Proxima Nova"/>
                </a:rPr>
                <a:t>44.6%</a:t>
              </a:r>
              <a:endParaRPr sz="1000">
                <a:solidFill>
                  <a:srgbClr val="CC0000"/>
                </a:solidFill>
                <a:latin typeface="Proxima Nova"/>
                <a:ea typeface="Proxima Nova"/>
                <a:cs typeface="Proxima Nova"/>
                <a:sym typeface="Proxima Nova"/>
              </a:endParaRPr>
            </a:p>
            <a:p>
              <a:pPr indent="0" lvl="0" marL="0" rtl="0" algn="l">
                <a:spcBef>
                  <a:spcPts val="0"/>
                </a:spcBef>
                <a:spcAft>
                  <a:spcPts val="0"/>
                </a:spcAft>
                <a:buNone/>
              </a:pPr>
              <a:r>
                <a:rPr b="1" lang="en" sz="1000">
                  <a:latin typeface="Proxima Nova"/>
                  <a:ea typeface="Proxima Nova"/>
                  <a:cs typeface="Proxima Nova"/>
                  <a:sym typeface="Proxima Nova"/>
                </a:rPr>
                <a:t>Partner Count:</a:t>
              </a:r>
              <a:r>
                <a:rPr b="1" lang="en" sz="1000">
                  <a:solidFill>
                    <a:srgbClr val="CC0000"/>
                  </a:solidFill>
                  <a:latin typeface="Proxima Nova"/>
                  <a:ea typeface="Proxima Nova"/>
                  <a:cs typeface="Proxima Nova"/>
                  <a:sym typeface="Proxima Nova"/>
                </a:rPr>
                <a:t> 0</a:t>
              </a:r>
              <a:endParaRPr b="1" sz="1000">
                <a:solidFill>
                  <a:srgbClr val="CC0000"/>
                </a:solidFill>
                <a:latin typeface="Proxima Nova"/>
                <a:ea typeface="Proxima Nova"/>
                <a:cs typeface="Proxima Nova"/>
                <a:sym typeface="Proxima Nova"/>
              </a:endParaRPr>
            </a:p>
          </p:txBody>
        </p:sp>
        <p:sp>
          <p:nvSpPr>
            <p:cNvPr id="391" name="Google Shape;391;p30"/>
            <p:cNvSpPr/>
            <p:nvPr/>
          </p:nvSpPr>
          <p:spPr>
            <a:xfrm>
              <a:off x="26142125" y="10353375"/>
              <a:ext cx="547500" cy="553200"/>
            </a:xfrm>
            <a:prstGeom prst="ellipse">
              <a:avLst/>
            </a:prstGeom>
            <a:solidFill>
              <a:srgbClr val="FFFFFF"/>
            </a:solid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26344925" y="10580125"/>
              <a:ext cx="119100" cy="1260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30"/>
            <p:cNvCxnSpPr>
              <a:stCxn id="390" idx="2"/>
              <a:endCxn id="391" idx="1"/>
            </p:cNvCxnSpPr>
            <p:nvPr/>
          </p:nvCxnSpPr>
          <p:spPr>
            <a:xfrm>
              <a:off x="24551753" y="9537259"/>
              <a:ext cx="1670400" cy="897300"/>
            </a:xfrm>
            <a:prstGeom prst="straightConnector1">
              <a:avLst/>
            </a:prstGeom>
            <a:noFill/>
            <a:ln cap="flat" cmpd="sng" w="38100">
              <a:solidFill>
                <a:srgbClr val="F3941A"/>
              </a:solidFill>
              <a:prstDash val="solid"/>
              <a:round/>
              <a:headEnd len="med" w="med" type="none"/>
              <a:tailEnd len="med" w="med" type="none"/>
            </a:ln>
          </p:spPr>
        </p:cxnSp>
      </p:grpSp>
      <p:sp>
        <p:nvSpPr>
          <p:cNvPr id="394" name="Google Shape;39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95" name="Google Shape;395;p30"/>
          <p:cNvGrpSpPr/>
          <p:nvPr/>
        </p:nvGrpSpPr>
        <p:grpSpPr>
          <a:xfrm>
            <a:off x="619510" y="4551739"/>
            <a:ext cx="7905000" cy="326101"/>
            <a:chOff x="619510" y="4551739"/>
            <a:chExt cx="7905000" cy="326101"/>
          </a:xfrm>
        </p:grpSpPr>
        <p:cxnSp>
          <p:nvCxnSpPr>
            <p:cNvPr id="396" name="Google Shape;396;p30"/>
            <p:cNvCxnSpPr>
              <a:stCxn id="397" idx="2"/>
              <a:endCxn id="398"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398" name="Google Shape;398;p30"/>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6684488"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0"/>
          <p:cNvGrpSpPr/>
          <p:nvPr/>
        </p:nvGrpSpPr>
        <p:grpSpPr>
          <a:xfrm>
            <a:off x="257850" y="4787600"/>
            <a:ext cx="8628250" cy="453600"/>
            <a:chOff x="257850" y="4787600"/>
            <a:chExt cx="8628250" cy="453600"/>
          </a:xfrm>
        </p:grpSpPr>
        <p:sp>
          <p:nvSpPr>
            <p:cNvPr id="404" name="Google Shape;404;p30"/>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405" name="Google Shape;405;p30"/>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406" name="Google Shape;406;p30"/>
            <p:cNvSpPr txBox="1"/>
            <p:nvPr/>
          </p:nvSpPr>
          <p:spPr>
            <a:xfrm>
              <a:off x="32903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407" name="Google Shape;407;p30"/>
            <p:cNvSpPr txBox="1"/>
            <p:nvPr/>
          </p:nvSpPr>
          <p:spPr>
            <a:xfrm>
              <a:off x="45720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408" name="Google Shape;408;p30"/>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sp>
          <p:nvSpPr>
            <p:cNvPr id="409" name="Google Shape;409;p30"/>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413" name="Shape 413"/>
        <p:cNvGrpSpPr/>
        <p:nvPr/>
      </p:nvGrpSpPr>
      <p:grpSpPr>
        <a:xfrm>
          <a:off x="0" y="0"/>
          <a:ext cx="0" cy="0"/>
          <a:chOff x="0" y="0"/>
          <a:chExt cx="0" cy="0"/>
        </a:xfrm>
      </p:grpSpPr>
      <p:sp>
        <p:nvSpPr>
          <p:cNvPr id="414" name="Google Shape;414;p31"/>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Next Steps</a:t>
            </a:r>
            <a:endParaRPr sz="3600">
              <a:solidFill>
                <a:srgbClr val="F3FBD5"/>
              </a:solidFill>
            </a:endParaRPr>
          </a:p>
        </p:txBody>
      </p:sp>
      <p:sp>
        <p:nvSpPr>
          <p:cNvPr id="416" name="Google Shape;41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17" name="Google Shape;417;p31"/>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418" name="Google Shape;418;p31"/>
          <p:cNvCxnSpPr>
            <a:stCxn id="419"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419" name="Google Shape;419;p31"/>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31"/>
          <p:cNvPicPr preferRelativeResize="0"/>
          <p:nvPr/>
        </p:nvPicPr>
        <p:blipFill>
          <a:blip r:embed="rId3">
            <a:alphaModFix/>
          </a:blip>
          <a:stretch>
            <a:fillRect/>
          </a:stretch>
        </p:blipFill>
        <p:spPr>
          <a:xfrm>
            <a:off x="6247376" y="2443404"/>
            <a:ext cx="796536" cy="79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nvSpPr>
        <p:spPr>
          <a:xfrm>
            <a:off x="400775" y="370475"/>
            <a:ext cx="75003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73763"/>
                </a:solidFill>
                <a:latin typeface="Roboto Slab"/>
                <a:ea typeface="Roboto Slab"/>
                <a:cs typeface="Roboto Slab"/>
                <a:sym typeface="Roboto Slab"/>
              </a:rPr>
              <a:t>Meet the Team!</a:t>
            </a:r>
            <a:endParaRPr sz="3000">
              <a:solidFill>
                <a:srgbClr val="073763"/>
              </a:solidFill>
              <a:latin typeface="Roboto Slab"/>
              <a:ea typeface="Roboto Slab"/>
              <a:cs typeface="Roboto Slab"/>
              <a:sym typeface="Roboto Slab"/>
            </a:endParaRPr>
          </a:p>
        </p:txBody>
      </p:sp>
      <p:pic>
        <p:nvPicPr>
          <p:cNvPr id="74" name="Google Shape;74;p14"/>
          <p:cNvPicPr preferRelativeResize="0"/>
          <p:nvPr/>
        </p:nvPicPr>
        <p:blipFill rotWithShape="1">
          <a:blip r:embed="rId3">
            <a:alphaModFix/>
          </a:blip>
          <a:srcRect b="28178" l="0" r="13269" t="7222"/>
          <a:stretch/>
        </p:blipFill>
        <p:spPr>
          <a:xfrm>
            <a:off x="2671926" y="1673947"/>
            <a:ext cx="1651500" cy="1640400"/>
          </a:xfrm>
          <a:prstGeom prst="ellipse">
            <a:avLst/>
          </a:prstGeom>
          <a:noFill/>
          <a:ln cap="flat" cmpd="sng" w="19050">
            <a:solidFill>
              <a:srgbClr val="F3941A"/>
            </a:solidFill>
            <a:prstDash val="solid"/>
            <a:round/>
            <a:headEnd len="sm" w="sm" type="none"/>
            <a:tailEnd len="sm" w="sm" type="none"/>
          </a:ln>
        </p:spPr>
      </p:pic>
      <p:sp>
        <p:nvSpPr>
          <p:cNvPr id="75" name="Google Shape;75;p14"/>
          <p:cNvSpPr txBox="1"/>
          <p:nvPr/>
        </p:nvSpPr>
        <p:spPr>
          <a:xfrm>
            <a:off x="2575485" y="3393652"/>
            <a:ext cx="1844400" cy="64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073763"/>
                </a:solidFill>
                <a:latin typeface="Roboto Slab"/>
                <a:ea typeface="Roboto Slab"/>
                <a:cs typeface="Roboto Slab"/>
                <a:sym typeface="Roboto Slab"/>
              </a:rPr>
              <a:t>Aaron Kurtz</a:t>
            </a:r>
            <a:endParaRPr b="1">
              <a:solidFill>
                <a:srgbClr val="073763"/>
              </a:solidFill>
              <a:latin typeface="Roboto Slab"/>
              <a:ea typeface="Roboto Slab"/>
              <a:cs typeface="Roboto Slab"/>
              <a:sym typeface="Roboto Slab"/>
            </a:endParaRPr>
          </a:p>
          <a:p>
            <a:pPr indent="0" lvl="0" marL="0" rtl="0" algn="ctr">
              <a:lnSpc>
                <a:spcPct val="150000"/>
              </a:lnSpc>
              <a:spcBef>
                <a:spcPts val="0"/>
              </a:spcBef>
              <a:spcAft>
                <a:spcPts val="0"/>
              </a:spcAft>
              <a:buNone/>
            </a:pPr>
            <a:r>
              <a:rPr lang="en">
                <a:solidFill>
                  <a:srgbClr val="609E12"/>
                </a:solidFill>
                <a:latin typeface="Roboto Slab"/>
                <a:ea typeface="Roboto Slab"/>
                <a:cs typeface="Roboto Slab"/>
                <a:sym typeface="Roboto Slab"/>
              </a:rPr>
              <a:t>Finance</a:t>
            </a:r>
            <a:endParaRPr>
              <a:solidFill>
                <a:srgbClr val="609E12"/>
              </a:solidFill>
              <a:latin typeface="Roboto Slab"/>
              <a:ea typeface="Roboto Slab"/>
              <a:cs typeface="Roboto Slab"/>
              <a:sym typeface="Roboto Slab"/>
            </a:endParaRPr>
          </a:p>
        </p:txBody>
      </p:sp>
      <p:sp>
        <p:nvSpPr>
          <p:cNvPr id="76" name="Google Shape;76;p14"/>
          <p:cNvSpPr txBox="1"/>
          <p:nvPr/>
        </p:nvSpPr>
        <p:spPr>
          <a:xfrm>
            <a:off x="6594673" y="3393653"/>
            <a:ext cx="2313000" cy="64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073763"/>
                </a:solidFill>
                <a:latin typeface="Roboto Slab"/>
                <a:ea typeface="Roboto Slab"/>
                <a:cs typeface="Roboto Slab"/>
                <a:sym typeface="Roboto Slab"/>
              </a:rPr>
              <a:t>Natalie Wolfe</a:t>
            </a:r>
            <a:endParaRPr b="1">
              <a:solidFill>
                <a:srgbClr val="073763"/>
              </a:solidFill>
              <a:latin typeface="Roboto Slab"/>
              <a:ea typeface="Roboto Slab"/>
              <a:cs typeface="Roboto Slab"/>
              <a:sym typeface="Roboto Slab"/>
            </a:endParaRPr>
          </a:p>
          <a:p>
            <a:pPr indent="0" lvl="0" marL="0" rtl="0" algn="ctr">
              <a:lnSpc>
                <a:spcPct val="150000"/>
              </a:lnSpc>
              <a:spcBef>
                <a:spcPts val="0"/>
              </a:spcBef>
              <a:spcAft>
                <a:spcPts val="0"/>
              </a:spcAft>
              <a:buNone/>
            </a:pPr>
            <a:r>
              <a:rPr lang="en">
                <a:solidFill>
                  <a:srgbClr val="609E12"/>
                </a:solidFill>
                <a:latin typeface="Roboto Slab"/>
                <a:ea typeface="Roboto Slab"/>
                <a:cs typeface="Roboto Slab"/>
                <a:sym typeface="Roboto Slab"/>
              </a:rPr>
              <a:t>Mechanical Engineering</a:t>
            </a:r>
            <a:endParaRPr>
              <a:solidFill>
                <a:srgbClr val="609E12"/>
              </a:solidFill>
              <a:latin typeface="Roboto Slab"/>
              <a:ea typeface="Roboto Slab"/>
              <a:cs typeface="Roboto Slab"/>
              <a:sym typeface="Roboto Slab"/>
            </a:endParaRPr>
          </a:p>
        </p:txBody>
      </p:sp>
      <p:pic>
        <p:nvPicPr>
          <p:cNvPr id="77" name="Google Shape;77;p14"/>
          <p:cNvPicPr preferRelativeResize="0"/>
          <p:nvPr/>
        </p:nvPicPr>
        <p:blipFill>
          <a:blip r:embed="rId4">
            <a:alphaModFix/>
          </a:blip>
          <a:stretch>
            <a:fillRect/>
          </a:stretch>
        </p:blipFill>
        <p:spPr>
          <a:xfrm>
            <a:off x="4730913" y="1668397"/>
            <a:ext cx="1651500" cy="1651500"/>
          </a:xfrm>
          <a:prstGeom prst="ellipse">
            <a:avLst/>
          </a:prstGeom>
          <a:noFill/>
          <a:ln cap="flat" cmpd="sng" w="19050">
            <a:solidFill>
              <a:srgbClr val="F3941A"/>
            </a:solidFill>
            <a:prstDash val="solid"/>
            <a:round/>
            <a:headEnd len="sm" w="sm" type="none"/>
            <a:tailEnd len="sm" w="sm" type="none"/>
          </a:ln>
        </p:spPr>
      </p:pic>
      <p:sp>
        <p:nvSpPr>
          <p:cNvPr id="78" name="Google Shape;78;p14"/>
          <p:cNvSpPr txBox="1"/>
          <p:nvPr/>
        </p:nvSpPr>
        <p:spPr>
          <a:xfrm>
            <a:off x="4518676" y="3393647"/>
            <a:ext cx="2076000" cy="64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073763"/>
                </a:solidFill>
                <a:latin typeface="Roboto Slab"/>
                <a:ea typeface="Roboto Slab"/>
                <a:cs typeface="Roboto Slab"/>
                <a:sym typeface="Roboto Slab"/>
              </a:rPr>
              <a:t>Ben Lin</a:t>
            </a:r>
            <a:endParaRPr b="1">
              <a:solidFill>
                <a:srgbClr val="073763"/>
              </a:solidFill>
              <a:latin typeface="Roboto Slab"/>
              <a:ea typeface="Roboto Slab"/>
              <a:cs typeface="Roboto Slab"/>
              <a:sym typeface="Roboto Slab"/>
            </a:endParaRPr>
          </a:p>
          <a:p>
            <a:pPr indent="0" lvl="0" marL="0" rtl="0" algn="ctr">
              <a:lnSpc>
                <a:spcPct val="150000"/>
              </a:lnSpc>
              <a:spcBef>
                <a:spcPts val="0"/>
              </a:spcBef>
              <a:spcAft>
                <a:spcPts val="0"/>
              </a:spcAft>
              <a:buNone/>
            </a:pPr>
            <a:r>
              <a:rPr lang="en">
                <a:solidFill>
                  <a:srgbClr val="609E12"/>
                </a:solidFill>
                <a:latin typeface="Roboto Slab"/>
                <a:ea typeface="Roboto Slab"/>
                <a:cs typeface="Roboto Slab"/>
                <a:sym typeface="Roboto Slab"/>
              </a:rPr>
              <a:t>Computer Science</a:t>
            </a:r>
            <a:endParaRPr>
              <a:solidFill>
                <a:srgbClr val="609E12"/>
              </a:solidFill>
            </a:endParaRPr>
          </a:p>
        </p:txBody>
      </p:sp>
      <p:pic>
        <p:nvPicPr>
          <p:cNvPr id="79" name="Google Shape;79;p14"/>
          <p:cNvPicPr preferRelativeResize="0"/>
          <p:nvPr/>
        </p:nvPicPr>
        <p:blipFill>
          <a:blip r:embed="rId5">
            <a:alphaModFix/>
          </a:blip>
          <a:stretch>
            <a:fillRect/>
          </a:stretch>
        </p:blipFill>
        <p:spPr>
          <a:xfrm>
            <a:off x="564321" y="1668397"/>
            <a:ext cx="1651500" cy="1651500"/>
          </a:xfrm>
          <a:prstGeom prst="ellipse">
            <a:avLst/>
          </a:prstGeom>
          <a:noFill/>
          <a:ln cap="flat" cmpd="sng" w="19050">
            <a:solidFill>
              <a:srgbClr val="F3941A"/>
            </a:solidFill>
            <a:prstDash val="solid"/>
            <a:round/>
            <a:headEnd len="sm" w="sm" type="none"/>
            <a:tailEnd len="sm" w="sm" type="none"/>
          </a:ln>
        </p:spPr>
      </p:pic>
      <p:sp>
        <p:nvSpPr>
          <p:cNvPr id="80" name="Google Shape;80;p14"/>
          <p:cNvSpPr txBox="1"/>
          <p:nvPr/>
        </p:nvSpPr>
        <p:spPr>
          <a:xfrm>
            <a:off x="118971" y="3393647"/>
            <a:ext cx="2542200" cy="729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073763"/>
                </a:solidFill>
                <a:latin typeface="Roboto Slab"/>
                <a:ea typeface="Roboto Slab"/>
                <a:cs typeface="Roboto Slab"/>
                <a:sym typeface="Roboto Slab"/>
              </a:rPr>
              <a:t>Sapna Bagalkotkar</a:t>
            </a:r>
            <a:endParaRPr b="1">
              <a:solidFill>
                <a:srgbClr val="073763"/>
              </a:solidFill>
              <a:latin typeface="Roboto Slab"/>
              <a:ea typeface="Roboto Slab"/>
              <a:cs typeface="Roboto Slab"/>
              <a:sym typeface="Roboto Slab"/>
            </a:endParaRPr>
          </a:p>
          <a:p>
            <a:pPr indent="0" lvl="0" marL="0" rtl="0" algn="ctr">
              <a:lnSpc>
                <a:spcPct val="150000"/>
              </a:lnSpc>
              <a:spcBef>
                <a:spcPts val="0"/>
              </a:spcBef>
              <a:spcAft>
                <a:spcPts val="0"/>
              </a:spcAft>
              <a:buNone/>
            </a:pPr>
            <a:r>
              <a:rPr lang="en">
                <a:solidFill>
                  <a:srgbClr val="609E12"/>
                </a:solidFill>
                <a:latin typeface="Roboto Slab"/>
                <a:ea typeface="Roboto Slab"/>
                <a:cs typeface="Roboto Slab"/>
                <a:sym typeface="Roboto Slab"/>
              </a:rPr>
              <a:t>Computer Science</a:t>
            </a:r>
            <a:endParaRPr>
              <a:solidFill>
                <a:srgbClr val="609E12"/>
              </a:solidFill>
            </a:endParaRPr>
          </a:p>
        </p:txBody>
      </p:sp>
      <p:sp>
        <p:nvSpPr>
          <p:cNvPr id="81" name="Google Shape;8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 name="Google Shape;82;p14"/>
          <p:cNvSpPr txBox="1"/>
          <p:nvPr/>
        </p:nvSpPr>
        <p:spPr>
          <a:xfrm>
            <a:off x="3129775" y="4326625"/>
            <a:ext cx="30000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3941A"/>
                </a:solidFill>
                <a:latin typeface="Roboto Slab"/>
                <a:ea typeface="Roboto Slab"/>
                <a:cs typeface="Roboto Slab"/>
                <a:sym typeface="Roboto Slab"/>
              </a:rPr>
              <a:t>DataDigestion</a:t>
            </a:r>
            <a:endParaRPr>
              <a:solidFill>
                <a:srgbClr val="F3941A"/>
              </a:solidFill>
            </a:endParaRPr>
          </a:p>
        </p:txBody>
      </p:sp>
      <p:pic>
        <p:nvPicPr>
          <p:cNvPr id="83" name="Google Shape;83;p14"/>
          <p:cNvPicPr preferRelativeResize="0"/>
          <p:nvPr/>
        </p:nvPicPr>
        <p:blipFill rotWithShape="1">
          <a:blip r:embed="rId6">
            <a:alphaModFix/>
          </a:blip>
          <a:srcRect b="41057" l="6756" r="4228" t="-5"/>
          <a:stretch/>
        </p:blipFill>
        <p:spPr>
          <a:xfrm>
            <a:off x="6793473" y="1668404"/>
            <a:ext cx="1660200" cy="1651500"/>
          </a:xfrm>
          <a:prstGeom prst="ellipse">
            <a:avLst/>
          </a:prstGeom>
          <a:noFill/>
          <a:ln cap="flat" cmpd="sng" w="19050">
            <a:solidFill>
              <a:srgbClr val="F3941A"/>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426" name="Google Shape;42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32"/>
          <p:cNvSpPr txBox="1"/>
          <p:nvPr/>
        </p:nvSpPr>
        <p:spPr>
          <a:xfrm>
            <a:off x="809538" y="1255525"/>
            <a:ext cx="2955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609E12"/>
                </a:solidFill>
                <a:latin typeface="Roboto Slab"/>
                <a:ea typeface="Roboto Slab"/>
                <a:cs typeface="Roboto Slab"/>
                <a:sym typeface="Roboto Slab"/>
              </a:rPr>
              <a:t>Gentrification &amp; Migration Patterns from New Data</a:t>
            </a:r>
            <a:endParaRPr sz="1600">
              <a:solidFill>
                <a:srgbClr val="609E12"/>
              </a:solidFill>
              <a:latin typeface="Roboto Slab"/>
              <a:ea typeface="Roboto Slab"/>
              <a:cs typeface="Roboto Slab"/>
              <a:sym typeface="Roboto Slab"/>
            </a:endParaRPr>
          </a:p>
        </p:txBody>
      </p:sp>
      <p:sp>
        <p:nvSpPr>
          <p:cNvPr id="429" name="Google Shape;429;p32"/>
          <p:cNvSpPr txBox="1"/>
          <p:nvPr/>
        </p:nvSpPr>
        <p:spPr>
          <a:xfrm>
            <a:off x="5379150" y="1148525"/>
            <a:ext cx="2955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609E12"/>
                </a:solidFill>
                <a:latin typeface="Roboto Slab"/>
                <a:ea typeface="Roboto Slab"/>
                <a:cs typeface="Roboto Slab"/>
                <a:sym typeface="Roboto Slab"/>
              </a:rPr>
              <a:t>Opportunity Zones &amp; Healthcare Partnerships</a:t>
            </a:r>
            <a:endParaRPr sz="1600">
              <a:solidFill>
                <a:srgbClr val="609E12"/>
              </a:solidFill>
              <a:latin typeface="Roboto Slab"/>
              <a:ea typeface="Roboto Slab"/>
              <a:cs typeface="Roboto Slab"/>
              <a:sym typeface="Roboto Slab"/>
            </a:endParaRPr>
          </a:p>
        </p:txBody>
      </p:sp>
      <p:cxnSp>
        <p:nvCxnSpPr>
          <p:cNvPr id="430" name="Google Shape;430;p32"/>
          <p:cNvCxnSpPr/>
          <p:nvPr/>
        </p:nvCxnSpPr>
        <p:spPr>
          <a:xfrm>
            <a:off x="4567950" y="1222600"/>
            <a:ext cx="8100" cy="3184800"/>
          </a:xfrm>
          <a:prstGeom prst="straightConnector1">
            <a:avLst/>
          </a:prstGeom>
          <a:noFill/>
          <a:ln cap="flat" cmpd="sng" w="28575">
            <a:solidFill>
              <a:srgbClr val="FFA30D"/>
            </a:solidFill>
            <a:prstDash val="solid"/>
            <a:round/>
            <a:headEnd len="med" w="med" type="none"/>
            <a:tailEnd len="med" w="med" type="none"/>
          </a:ln>
        </p:spPr>
      </p:cxnSp>
      <p:sp>
        <p:nvSpPr>
          <p:cNvPr id="431" name="Google Shape;431;p32"/>
          <p:cNvSpPr txBox="1"/>
          <p:nvPr/>
        </p:nvSpPr>
        <p:spPr>
          <a:xfrm>
            <a:off x="316200" y="1808775"/>
            <a:ext cx="3942000" cy="197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rgbClr val="434343"/>
              </a:solidFill>
              <a:latin typeface="Proxima Nova"/>
              <a:ea typeface="Proxima Nova"/>
              <a:cs typeface="Proxima Nova"/>
              <a:sym typeface="Proxima Nova"/>
            </a:endParaRPr>
          </a:p>
          <a:p>
            <a:pPr indent="-323850" lvl="0" marL="457200" rtl="0" algn="l">
              <a:spcBef>
                <a:spcPts val="0"/>
              </a:spcBef>
              <a:spcAft>
                <a:spcPts val="0"/>
              </a:spcAft>
              <a:buClr>
                <a:srgbClr val="5D9731"/>
              </a:buClr>
              <a:buSzPts val="1500"/>
              <a:buFont typeface="Roboto Slab"/>
              <a:buChar char="⌾"/>
            </a:pPr>
            <a:r>
              <a:rPr lang="en" sz="1500">
                <a:solidFill>
                  <a:srgbClr val="114B5F"/>
                </a:solidFill>
                <a:latin typeface="Roboto Slab"/>
                <a:ea typeface="Roboto Slab"/>
                <a:cs typeface="Roboto Slab"/>
                <a:sym typeface="Roboto Slab"/>
              </a:rPr>
              <a:t>Analyze the relationship between housing prices and density shifts in food insecure populations</a:t>
            </a:r>
            <a:endParaRPr sz="1500">
              <a:solidFill>
                <a:srgbClr val="114B5F"/>
              </a:solidFill>
              <a:latin typeface="Roboto Slab"/>
              <a:ea typeface="Roboto Slab"/>
              <a:cs typeface="Roboto Slab"/>
              <a:sym typeface="Roboto Slab"/>
            </a:endParaRPr>
          </a:p>
          <a:p>
            <a:pPr indent="0" lvl="0" marL="457200" rtl="0" algn="l">
              <a:spcBef>
                <a:spcPts val="0"/>
              </a:spcBef>
              <a:spcAft>
                <a:spcPts val="0"/>
              </a:spcAft>
              <a:buNone/>
            </a:pPr>
            <a:r>
              <a:t/>
            </a:r>
            <a:endParaRPr sz="1500">
              <a:solidFill>
                <a:srgbClr val="114B5F"/>
              </a:solidFill>
              <a:latin typeface="Roboto Slab"/>
              <a:ea typeface="Roboto Slab"/>
              <a:cs typeface="Roboto Slab"/>
              <a:sym typeface="Roboto Slab"/>
            </a:endParaRPr>
          </a:p>
          <a:p>
            <a:pPr indent="-323850" lvl="0" marL="457200" rtl="0" algn="l">
              <a:spcBef>
                <a:spcPts val="0"/>
              </a:spcBef>
              <a:spcAft>
                <a:spcPts val="0"/>
              </a:spcAft>
              <a:buClr>
                <a:srgbClr val="5D9731"/>
              </a:buClr>
              <a:buSzPts val="1500"/>
              <a:buFont typeface="Roboto Slab"/>
              <a:buChar char="⌾"/>
            </a:pPr>
            <a:r>
              <a:rPr lang="en" sz="1500">
                <a:solidFill>
                  <a:srgbClr val="114B5F"/>
                </a:solidFill>
                <a:latin typeface="Roboto Slab"/>
                <a:ea typeface="Roboto Slab"/>
                <a:cs typeface="Roboto Slab"/>
                <a:sym typeface="Roboto Slab"/>
              </a:rPr>
              <a:t>Retrieve recent and time-sensitive data from the 2020 census</a:t>
            </a:r>
            <a:endParaRPr sz="1500">
              <a:solidFill>
                <a:srgbClr val="114B5F"/>
              </a:solidFill>
              <a:latin typeface="Roboto Slab"/>
              <a:ea typeface="Roboto Slab"/>
              <a:cs typeface="Roboto Slab"/>
              <a:sym typeface="Roboto Slab"/>
            </a:endParaRPr>
          </a:p>
        </p:txBody>
      </p:sp>
      <p:sp>
        <p:nvSpPr>
          <p:cNvPr id="432" name="Google Shape;432;p32"/>
          <p:cNvSpPr txBox="1"/>
          <p:nvPr/>
        </p:nvSpPr>
        <p:spPr>
          <a:xfrm>
            <a:off x="4939375" y="1808775"/>
            <a:ext cx="3942000" cy="1975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5D9731"/>
              </a:buClr>
              <a:buSzPts val="1500"/>
              <a:buFont typeface="Roboto Slab"/>
              <a:buChar char="⌾"/>
            </a:pPr>
            <a:r>
              <a:rPr lang="en" sz="1500">
                <a:solidFill>
                  <a:srgbClr val="13365C"/>
                </a:solidFill>
                <a:latin typeface="Roboto Slab"/>
                <a:ea typeface="Roboto Slab"/>
                <a:cs typeface="Roboto Slab"/>
                <a:sym typeface="Roboto Slab"/>
              </a:rPr>
              <a:t>Identify mutually beneficial partnerships with healthcare providers</a:t>
            </a:r>
            <a:endParaRPr sz="1500">
              <a:solidFill>
                <a:srgbClr val="13365C"/>
              </a:solidFill>
              <a:latin typeface="Roboto Slab"/>
              <a:ea typeface="Roboto Slab"/>
              <a:cs typeface="Roboto Slab"/>
              <a:sym typeface="Roboto Slab"/>
            </a:endParaRPr>
          </a:p>
          <a:p>
            <a:pPr indent="0" lvl="0" marL="457200" rtl="0" algn="l">
              <a:spcBef>
                <a:spcPts val="0"/>
              </a:spcBef>
              <a:spcAft>
                <a:spcPts val="0"/>
              </a:spcAft>
              <a:buNone/>
            </a:pPr>
            <a:r>
              <a:t/>
            </a:r>
            <a:endParaRPr sz="1500">
              <a:solidFill>
                <a:srgbClr val="13365C"/>
              </a:solidFill>
              <a:latin typeface="Roboto Slab"/>
              <a:ea typeface="Roboto Slab"/>
              <a:cs typeface="Roboto Slab"/>
              <a:sym typeface="Roboto Slab"/>
            </a:endParaRPr>
          </a:p>
          <a:p>
            <a:pPr indent="-323850" lvl="0" marL="457200" rtl="0" algn="l">
              <a:spcBef>
                <a:spcPts val="0"/>
              </a:spcBef>
              <a:spcAft>
                <a:spcPts val="0"/>
              </a:spcAft>
              <a:buClr>
                <a:srgbClr val="5D9731"/>
              </a:buClr>
              <a:buSzPts val="1500"/>
              <a:buFont typeface="Roboto Slab"/>
              <a:buChar char="⌾"/>
            </a:pPr>
            <a:r>
              <a:rPr lang="en" sz="1500">
                <a:solidFill>
                  <a:srgbClr val="13365C"/>
                </a:solidFill>
                <a:latin typeface="Roboto Slab"/>
                <a:ea typeface="Roboto Slab"/>
                <a:cs typeface="Roboto Slab"/>
                <a:sym typeface="Roboto Slab"/>
              </a:rPr>
              <a:t>Find opportunities for CAFB expansion in newly designated Federal Opportunity Zones</a:t>
            </a:r>
            <a:endParaRPr sz="1500">
              <a:solidFill>
                <a:srgbClr val="13365C"/>
              </a:solidFill>
              <a:latin typeface="Roboto Slab"/>
              <a:ea typeface="Roboto Slab"/>
              <a:cs typeface="Roboto Slab"/>
              <a:sym typeface="Roboto Slab"/>
            </a:endParaRPr>
          </a:p>
        </p:txBody>
      </p:sp>
      <p:grpSp>
        <p:nvGrpSpPr>
          <p:cNvPr id="433" name="Google Shape;433;p32"/>
          <p:cNvGrpSpPr/>
          <p:nvPr/>
        </p:nvGrpSpPr>
        <p:grpSpPr>
          <a:xfrm>
            <a:off x="619510" y="4551739"/>
            <a:ext cx="7905000" cy="326101"/>
            <a:chOff x="619510" y="4551739"/>
            <a:chExt cx="7905000" cy="326101"/>
          </a:xfrm>
        </p:grpSpPr>
        <p:cxnSp>
          <p:nvCxnSpPr>
            <p:cNvPr id="434" name="Google Shape;434;p32"/>
            <p:cNvCxnSpPr>
              <a:stCxn id="435" idx="2"/>
              <a:endCxn id="436"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436" name="Google Shape;436;p32"/>
            <p:cNvSpPr/>
            <p:nvPr/>
          </p:nvSpPr>
          <p:spPr>
            <a:xfrm>
              <a:off x="8200745"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3651999"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6684488"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5168256"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32"/>
          <p:cNvGrpSpPr/>
          <p:nvPr/>
        </p:nvGrpSpPr>
        <p:grpSpPr>
          <a:xfrm>
            <a:off x="257850" y="4787600"/>
            <a:ext cx="8628250" cy="453600"/>
            <a:chOff x="257850" y="4787600"/>
            <a:chExt cx="8628250" cy="453600"/>
          </a:xfrm>
        </p:grpSpPr>
        <p:sp>
          <p:nvSpPr>
            <p:cNvPr id="442" name="Google Shape;442;p32"/>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443" name="Google Shape;443;p32"/>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444" name="Google Shape;444;p32"/>
            <p:cNvSpPr txBox="1"/>
            <p:nvPr/>
          </p:nvSpPr>
          <p:spPr>
            <a:xfrm>
              <a:off x="32903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445" name="Google Shape;445;p32"/>
            <p:cNvSpPr txBox="1"/>
            <p:nvPr/>
          </p:nvSpPr>
          <p:spPr>
            <a:xfrm>
              <a:off x="45720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446" name="Google Shape;446;p32"/>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sp>
          <p:nvSpPr>
            <p:cNvPr id="447" name="Google Shape;447;p32"/>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33"/>
          <p:cNvSpPr txBox="1"/>
          <p:nvPr/>
        </p:nvSpPr>
        <p:spPr>
          <a:xfrm>
            <a:off x="2562675" y="278400"/>
            <a:ext cx="37836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u="sng">
              <a:solidFill>
                <a:srgbClr val="114B5F"/>
              </a:solidFill>
              <a:latin typeface="Merriweather"/>
              <a:ea typeface="Merriweather"/>
              <a:cs typeface="Merriweather"/>
              <a:sym typeface="Merriweather"/>
            </a:endParaRPr>
          </a:p>
        </p:txBody>
      </p:sp>
      <p:sp>
        <p:nvSpPr>
          <p:cNvPr id="453" name="Google Shape;453;p33"/>
          <p:cNvSpPr/>
          <p:nvPr/>
        </p:nvSpPr>
        <p:spPr>
          <a:xfrm>
            <a:off x="0" y="43350"/>
            <a:ext cx="3703800" cy="5056800"/>
          </a:xfrm>
          <a:prstGeom prst="rect">
            <a:avLst/>
          </a:prstGeom>
          <a:solidFill>
            <a:srgbClr val="F3FBD5"/>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200">
                <a:solidFill>
                  <a:srgbClr val="13365C"/>
                </a:solidFill>
                <a:latin typeface="Roboto Slab"/>
                <a:ea typeface="Roboto Slab"/>
                <a:cs typeface="Roboto Slab"/>
                <a:sym typeface="Roboto Slab"/>
              </a:rPr>
              <a:t>Thank You!</a:t>
            </a:r>
            <a:endParaRPr sz="3200">
              <a:solidFill>
                <a:srgbClr val="13365C"/>
              </a:solidFill>
              <a:latin typeface="Roboto Slab"/>
              <a:ea typeface="Roboto Slab"/>
              <a:cs typeface="Roboto Slab"/>
              <a:sym typeface="Roboto Slab"/>
            </a:endParaRPr>
          </a:p>
          <a:p>
            <a:pPr indent="0" lvl="0" marL="0" rtl="0" algn="ctr">
              <a:lnSpc>
                <a:spcPct val="115000"/>
              </a:lnSpc>
              <a:spcBef>
                <a:spcPts val="0"/>
              </a:spcBef>
              <a:spcAft>
                <a:spcPts val="0"/>
              </a:spcAft>
              <a:buNone/>
            </a:pPr>
            <a:r>
              <a:t/>
            </a:r>
            <a:endParaRPr sz="3200">
              <a:solidFill>
                <a:srgbClr val="13365C"/>
              </a:solidFill>
              <a:latin typeface="Roboto Slab"/>
              <a:ea typeface="Roboto Slab"/>
              <a:cs typeface="Roboto Slab"/>
              <a:sym typeface="Roboto Slab"/>
            </a:endParaRPr>
          </a:p>
          <a:p>
            <a:pPr indent="0" lvl="0" marL="0" rtl="0" algn="ctr">
              <a:lnSpc>
                <a:spcPct val="115000"/>
              </a:lnSpc>
              <a:spcBef>
                <a:spcPts val="0"/>
              </a:spcBef>
              <a:spcAft>
                <a:spcPts val="0"/>
              </a:spcAft>
              <a:buNone/>
            </a:pPr>
            <a:r>
              <a:rPr lang="en" sz="2000">
                <a:solidFill>
                  <a:srgbClr val="F3941A"/>
                </a:solidFill>
                <a:latin typeface="Roboto Slab"/>
                <a:ea typeface="Roboto Slab"/>
                <a:cs typeface="Roboto Slab"/>
                <a:sym typeface="Roboto Slab"/>
              </a:rPr>
              <a:t>Special thanks to:</a:t>
            </a:r>
            <a:endParaRPr sz="2000">
              <a:solidFill>
                <a:srgbClr val="F3941A"/>
              </a:solidFill>
              <a:latin typeface="Roboto Slab"/>
              <a:ea typeface="Roboto Slab"/>
              <a:cs typeface="Roboto Slab"/>
              <a:sym typeface="Roboto Slab"/>
            </a:endParaRPr>
          </a:p>
          <a:p>
            <a:pPr indent="0" lvl="0" marL="0" rtl="0" algn="ctr">
              <a:lnSpc>
                <a:spcPct val="115000"/>
              </a:lnSpc>
              <a:spcBef>
                <a:spcPts val="0"/>
              </a:spcBef>
              <a:spcAft>
                <a:spcPts val="0"/>
              </a:spcAft>
              <a:buNone/>
            </a:pPr>
            <a:r>
              <a:rPr lang="en" sz="1700">
                <a:solidFill>
                  <a:srgbClr val="13365C"/>
                </a:solidFill>
                <a:latin typeface="Roboto Slab"/>
                <a:ea typeface="Roboto Slab"/>
                <a:cs typeface="Roboto Slab"/>
                <a:sym typeface="Roboto Slab"/>
              </a:rPr>
              <a:t>Dr. Joseph Bailey </a:t>
            </a:r>
            <a:endParaRPr sz="1700">
              <a:solidFill>
                <a:srgbClr val="13365C"/>
              </a:solidFill>
              <a:latin typeface="Roboto Slab"/>
              <a:ea typeface="Roboto Slab"/>
              <a:cs typeface="Roboto Slab"/>
              <a:sym typeface="Roboto Slab"/>
            </a:endParaRPr>
          </a:p>
          <a:p>
            <a:pPr indent="0" lvl="0" marL="0" rtl="0" algn="ctr">
              <a:lnSpc>
                <a:spcPct val="115000"/>
              </a:lnSpc>
              <a:spcBef>
                <a:spcPts val="0"/>
              </a:spcBef>
              <a:spcAft>
                <a:spcPts val="0"/>
              </a:spcAft>
              <a:buNone/>
            </a:pPr>
            <a:r>
              <a:rPr lang="en" sz="1700">
                <a:solidFill>
                  <a:srgbClr val="13365C"/>
                </a:solidFill>
                <a:latin typeface="Roboto Slab"/>
                <a:ea typeface="Roboto Slab"/>
                <a:cs typeface="Roboto Slab"/>
                <a:sym typeface="Roboto Slab"/>
              </a:rPr>
              <a:t>Joshua Kohn</a:t>
            </a:r>
            <a:endParaRPr sz="1700">
              <a:solidFill>
                <a:srgbClr val="13365C"/>
              </a:solidFill>
              <a:latin typeface="Roboto Slab"/>
              <a:ea typeface="Roboto Slab"/>
              <a:cs typeface="Roboto Slab"/>
              <a:sym typeface="Roboto Slab"/>
            </a:endParaRPr>
          </a:p>
          <a:p>
            <a:pPr indent="0" lvl="0" marL="0" rtl="0" algn="ctr">
              <a:lnSpc>
                <a:spcPct val="115000"/>
              </a:lnSpc>
              <a:spcBef>
                <a:spcPts val="0"/>
              </a:spcBef>
              <a:spcAft>
                <a:spcPts val="0"/>
              </a:spcAft>
              <a:buNone/>
            </a:pPr>
            <a:r>
              <a:rPr lang="en" sz="1700">
                <a:solidFill>
                  <a:srgbClr val="13365C"/>
                </a:solidFill>
                <a:latin typeface="Roboto Slab"/>
                <a:ea typeface="Roboto Slab"/>
                <a:cs typeface="Roboto Slab"/>
                <a:sym typeface="Roboto Slab"/>
              </a:rPr>
              <a:t>Jake Erlich</a:t>
            </a:r>
            <a:endParaRPr sz="1700">
              <a:solidFill>
                <a:srgbClr val="13365C"/>
              </a:solidFill>
              <a:latin typeface="Roboto Slab"/>
              <a:ea typeface="Roboto Slab"/>
              <a:cs typeface="Roboto Slab"/>
              <a:sym typeface="Roboto Slab"/>
            </a:endParaRPr>
          </a:p>
          <a:p>
            <a:pPr indent="0" lvl="0" marL="0" rtl="0" algn="ctr">
              <a:lnSpc>
                <a:spcPct val="115000"/>
              </a:lnSpc>
              <a:spcBef>
                <a:spcPts val="0"/>
              </a:spcBef>
              <a:spcAft>
                <a:spcPts val="0"/>
              </a:spcAft>
              <a:buNone/>
            </a:pPr>
            <a:r>
              <a:rPr lang="en" sz="1700">
                <a:solidFill>
                  <a:srgbClr val="13365C"/>
                </a:solidFill>
                <a:latin typeface="Roboto Slab"/>
                <a:ea typeface="Roboto Slab"/>
                <a:cs typeface="Roboto Slab"/>
                <a:sym typeface="Roboto Slab"/>
              </a:rPr>
              <a:t>Tim Le</a:t>
            </a:r>
            <a:endParaRPr sz="1700">
              <a:solidFill>
                <a:srgbClr val="13365C"/>
              </a:solidFill>
              <a:latin typeface="Roboto Slab"/>
              <a:ea typeface="Roboto Slab"/>
              <a:cs typeface="Roboto Slab"/>
              <a:sym typeface="Roboto Slab"/>
            </a:endParaRPr>
          </a:p>
        </p:txBody>
      </p:sp>
      <p:sp>
        <p:nvSpPr>
          <p:cNvPr id="454" name="Google Shape;45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33"/>
          <p:cNvPicPr preferRelativeResize="0"/>
          <p:nvPr/>
        </p:nvPicPr>
        <p:blipFill>
          <a:blip r:embed="rId3">
            <a:alphaModFix/>
          </a:blip>
          <a:stretch>
            <a:fillRect/>
          </a:stretch>
        </p:blipFill>
        <p:spPr>
          <a:xfrm>
            <a:off x="3703750" y="0"/>
            <a:ext cx="5440249" cy="5143502"/>
          </a:xfrm>
          <a:prstGeom prst="rect">
            <a:avLst/>
          </a:prstGeom>
          <a:noFill/>
          <a:ln>
            <a:noFill/>
          </a:ln>
        </p:spPr>
      </p:pic>
      <p:pic>
        <p:nvPicPr>
          <p:cNvPr id="456" name="Google Shape;456;p33"/>
          <p:cNvPicPr preferRelativeResize="0"/>
          <p:nvPr/>
        </p:nvPicPr>
        <p:blipFill>
          <a:blip r:embed="rId4">
            <a:alphaModFix/>
          </a:blip>
          <a:stretch>
            <a:fillRect/>
          </a:stretch>
        </p:blipFill>
        <p:spPr>
          <a:xfrm>
            <a:off x="-1548250" y="228600"/>
            <a:ext cx="82296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nvSpPr>
        <p:spPr>
          <a:xfrm>
            <a:off x="1720281" y="1446830"/>
            <a:ext cx="16536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Tasks</a:t>
            </a:r>
            <a:endParaRPr sz="1800">
              <a:solidFill>
                <a:srgbClr val="073763"/>
              </a:solidFill>
              <a:latin typeface="Roboto Slab"/>
              <a:ea typeface="Roboto Slab"/>
              <a:cs typeface="Roboto Slab"/>
              <a:sym typeface="Roboto Slab"/>
            </a:endParaRPr>
          </a:p>
        </p:txBody>
      </p:sp>
      <p:cxnSp>
        <p:nvCxnSpPr>
          <p:cNvPr id="89" name="Google Shape;89;p15"/>
          <p:cNvCxnSpPr>
            <a:stCxn id="90" idx="7"/>
            <a:endCxn id="91" idx="3"/>
          </p:cNvCxnSpPr>
          <p:nvPr/>
        </p:nvCxnSpPr>
        <p:spPr>
          <a:xfrm flipH="1" rot="10800000">
            <a:off x="1441696" y="2580162"/>
            <a:ext cx="823800" cy="656100"/>
          </a:xfrm>
          <a:prstGeom prst="straightConnector1">
            <a:avLst/>
          </a:prstGeom>
          <a:noFill/>
          <a:ln cap="flat" cmpd="sng" w="28575">
            <a:solidFill>
              <a:srgbClr val="073763"/>
            </a:solidFill>
            <a:prstDash val="solid"/>
            <a:round/>
            <a:headEnd len="med" w="med" type="none"/>
            <a:tailEnd len="med" w="med" type="none"/>
          </a:ln>
        </p:spPr>
      </p:cxnSp>
      <p:cxnSp>
        <p:nvCxnSpPr>
          <p:cNvPr id="92" name="Google Shape;92;p15"/>
          <p:cNvCxnSpPr>
            <a:stCxn id="91" idx="5"/>
            <a:endCxn id="93" idx="1"/>
          </p:cNvCxnSpPr>
          <p:nvPr/>
        </p:nvCxnSpPr>
        <p:spPr>
          <a:xfrm>
            <a:off x="2828684" y="2580273"/>
            <a:ext cx="913200" cy="717900"/>
          </a:xfrm>
          <a:prstGeom prst="straightConnector1">
            <a:avLst/>
          </a:prstGeom>
          <a:noFill/>
          <a:ln cap="flat" cmpd="sng" w="28575">
            <a:solidFill>
              <a:srgbClr val="073763"/>
            </a:solidFill>
            <a:prstDash val="solid"/>
            <a:round/>
            <a:headEnd len="med" w="med" type="none"/>
            <a:tailEnd len="med" w="med" type="none"/>
          </a:ln>
        </p:spPr>
      </p:cxnSp>
      <p:cxnSp>
        <p:nvCxnSpPr>
          <p:cNvPr id="94" name="Google Shape;94;p15"/>
          <p:cNvCxnSpPr>
            <a:endCxn id="95" idx="3"/>
          </p:cNvCxnSpPr>
          <p:nvPr/>
        </p:nvCxnSpPr>
        <p:spPr>
          <a:xfrm flipH="1" rot="10800000">
            <a:off x="4215586" y="2559448"/>
            <a:ext cx="985800" cy="655800"/>
          </a:xfrm>
          <a:prstGeom prst="straightConnector1">
            <a:avLst/>
          </a:prstGeom>
          <a:noFill/>
          <a:ln cap="flat" cmpd="sng" w="28575">
            <a:solidFill>
              <a:srgbClr val="073763"/>
            </a:solidFill>
            <a:prstDash val="solid"/>
            <a:round/>
            <a:headEnd len="med" w="med" type="none"/>
            <a:tailEnd len="med" w="med" type="none"/>
          </a:ln>
        </p:spPr>
      </p:cxnSp>
      <p:cxnSp>
        <p:nvCxnSpPr>
          <p:cNvPr id="96" name="Google Shape;96;p15"/>
          <p:cNvCxnSpPr/>
          <p:nvPr/>
        </p:nvCxnSpPr>
        <p:spPr>
          <a:xfrm>
            <a:off x="5781521" y="2560655"/>
            <a:ext cx="765000" cy="687300"/>
          </a:xfrm>
          <a:prstGeom prst="straightConnector1">
            <a:avLst/>
          </a:prstGeom>
          <a:noFill/>
          <a:ln cap="flat" cmpd="sng" w="28575">
            <a:solidFill>
              <a:srgbClr val="073763"/>
            </a:solidFill>
            <a:prstDash val="solid"/>
            <a:round/>
            <a:headEnd len="med" w="med" type="none"/>
            <a:tailEnd len="med" w="med" type="none"/>
          </a:ln>
        </p:spPr>
      </p:cxnSp>
      <p:cxnSp>
        <p:nvCxnSpPr>
          <p:cNvPr id="97" name="Google Shape;97;p15"/>
          <p:cNvCxnSpPr/>
          <p:nvPr/>
        </p:nvCxnSpPr>
        <p:spPr>
          <a:xfrm flipH="1" rot="10800000">
            <a:off x="7144971" y="2549630"/>
            <a:ext cx="668700" cy="631800"/>
          </a:xfrm>
          <a:prstGeom prst="straightConnector1">
            <a:avLst/>
          </a:prstGeom>
          <a:noFill/>
          <a:ln cap="flat" cmpd="sng" w="28575">
            <a:solidFill>
              <a:srgbClr val="073763"/>
            </a:solidFill>
            <a:prstDash val="solid"/>
            <a:round/>
            <a:headEnd len="med" w="med" type="none"/>
            <a:tailEnd len="med" w="med" type="none"/>
          </a:ln>
        </p:spPr>
      </p:cxnSp>
      <p:sp>
        <p:nvSpPr>
          <p:cNvPr id="98" name="Google Shape;9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99" name="Google Shape;99;p15"/>
          <p:cNvSpPr txBox="1"/>
          <p:nvPr>
            <p:ph idx="12" type="sldNum"/>
          </p:nvPr>
        </p:nvSpPr>
        <p:spPr>
          <a:xfrm>
            <a:off x="8550054" y="464104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5"/>
          <p:cNvSpPr txBox="1"/>
          <p:nvPr/>
        </p:nvSpPr>
        <p:spPr>
          <a:xfrm>
            <a:off x="86096" y="3982805"/>
            <a:ext cx="2148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Opportunity</a:t>
            </a:r>
            <a:endParaRPr sz="1800">
              <a:solidFill>
                <a:srgbClr val="073763"/>
              </a:solidFill>
              <a:latin typeface="Roboto Slab"/>
              <a:ea typeface="Roboto Slab"/>
              <a:cs typeface="Roboto Slab"/>
              <a:sym typeface="Roboto Slab"/>
            </a:endParaRPr>
          </a:p>
        </p:txBody>
      </p:sp>
      <p:sp>
        <p:nvSpPr>
          <p:cNvPr id="101" name="Google Shape;101;p15"/>
          <p:cNvSpPr txBox="1"/>
          <p:nvPr/>
        </p:nvSpPr>
        <p:spPr>
          <a:xfrm>
            <a:off x="2653321" y="3982805"/>
            <a:ext cx="2675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Data Sources &amp; Plan</a:t>
            </a:r>
            <a:endParaRPr sz="1800">
              <a:solidFill>
                <a:srgbClr val="073763"/>
              </a:solidFill>
              <a:latin typeface="Roboto Slab"/>
              <a:ea typeface="Roboto Slab"/>
              <a:cs typeface="Roboto Slab"/>
              <a:sym typeface="Roboto Slab"/>
            </a:endParaRPr>
          </a:p>
        </p:txBody>
      </p:sp>
      <p:sp>
        <p:nvSpPr>
          <p:cNvPr id="102" name="Google Shape;102;p15"/>
          <p:cNvSpPr txBox="1"/>
          <p:nvPr/>
        </p:nvSpPr>
        <p:spPr>
          <a:xfrm>
            <a:off x="4265821" y="1434505"/>
            <a:ext cx="25665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Tools and Methods</a:t>
            </a:r>
            <a:endParaRPr sz="1800">
              <a:solidFill>
                <a:srgbClr val="073763"/>
              </a:solidFill>
              <a:latin typeface="Roboto Slab"/>
              <a:ea typeface="Roboto Slab"/>
              <a:cs typeface="Roboto Slab"/>
              <a:sym typeface="Roboto Slab"/>
            </a:endParaRPr>
          </a:p>
        </p:txBody>
      </p:sp>
      <p:sp>
        <p:nvSpPr>
          <p:cNvPr id="103" name="Google Shape;103;p15"/>
          <p:cNvSpPr txBox="1"/>
          <p:nvPr/>
        </p:nvSpPr>
        <p:spPr>
          <a:xfrm>
            <a:off x="6060136" y="3982805"/>
            <a:ext cx="16536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Results</a:t>
            </a:r>
            <a:endParaRPr sz="1800">
              <a:solidFill>
                <a:srgbClr val="073763"/>
              </a:solidFill>
              <a:latin typeface="Roboto Slab"/>
              <a:ea typeface="Roboto Slab"/>
              <a:cs typeface="Roboto Slab"/>
              <a:sym typeface="Roboto Slab"/>
            </a:endParaRPr>
          </a:p>
        </p:txBody>
      </p:sp>
      <p:sp>
        <p:nvSpPr>
          <p:cNvPr id="104" name="Google Shape;104;p15"/>
          <p:cNvSpPr txBox="1"/>
          <p:nvPr/>
        </p:nvSpPr>
        <p:spPr>
          <a:xfrm>
            <a:off x="7268221" y="1434505"/>
            <a:ext cx="16536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Next Steps</a:t>
            </a:r>
            <a:endParaRPr sz="1800">
              <a:solidFill>
                <a:srgbClr val="073763"/>
              </a:solidFill>
              <a:latin typeface="Roboto Slab"/>
              <a:ea typeface="Roboto Slab"/>
              <a:cs typeface="Roboto Slab"/>
              <a:sym typeface="Roboto Slab"/>
            </a:endParaRPr>
          </a:p>
        </p:txBody>
      </p:sp>
      <p:grpSp>
        <p:nvGrpSpPr>
          <p:cNvPr id="105" name="Google Shape;105;p15"/>
          <p:cNvGrpSpPr/>
          <p:nvPr/>
        </p:nvGrpSpPr>
        <p:grpSpPr>
          <a:xfrm>
            <a:off x="7696778" y="1900417"/>
            <a:ext cx="796500" cy="796500"/>
            <a:chOff x="7619183" y="1693988"/>
            <a:chExt cx="796500" cy="796500"/>
          </a:xfrm>
        </p:grpSpPr>
        <p:sp>
          <p:nvSpPr>
            <p:cNvPr id="106" name="Google Shape;106;p15"/>
            <p:cNvSpPr/>
            <p:nvPr/>
          </p:nvSpPr>
          <p:spPr>
            <a:xfrm>
              <a:off x="7619183" y="169398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5"/>
            <p:cNvPicPr preferRelativeResize="0"/>
            <p:nvPr/>
          </p:nvPicPr>
          <p:blipFill>
            <a:blip r:embed="rId3">
              <a:alphaModFix/>
            </a:blip>
            <a:stretch>
              <a:fillRect/>
            </a:stretch>
          </p:blipFill>
          <p:spPr>
            <a:xfrm>
              <a:off x="7715121" y="1797050"/>
              <a:ext cx="548700" cy="548700"/>
            </a:xfrm>
            <a:prstGeom prst="rect">
              <a:avLst/>
            </a:prstGeom>
            <a:noFill/>
            <a:ln>
              <a:noFill/>
            </a:ln>
          </p:spPr>
        </p:pic>
      </p:grpSp>
      <p:grpSp>
        <p:nvGrpSpPr>
          <p:cNvPr id="108" name="Google Shape;108;p15"/>
          <p:cNvGrpSpPr/>
          <p:nvPr/>
        </p:nvGrpSpPr>
        <p:grpSpPr>
          <a:xfrm>
            <a:off x="761841" y="3119617"/>
            <a:ext cx="796500" cy="796500"/>
            <a:chOff x="684245" y="2913188"/>
            <a:chExt cx="796500" cy="796500"/>
          </a:xfrm>
        </p:grpSpPr>
        <p:sp>
          <p:nvSpPr>
            <p:cNvPr id="90" name="Google Shape;90;p15"/>
            <p:cNvSpPr/>
            <p:nvPr/>
          </p:nvSpPr>
          <p:spPr>
            <a:xfrm>
              <a:off x="684245" y="291318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5"/>
            <p:cNvPicPr preferRelativeResize="0"/>
            <p:nvPr/>
          </p:nvPicPr>
          <p:blipFill>
            <a:blip r:embed="rId4">
              <a:alphaModFix/>
            </a:blip>
            <a:stretch>
              <a:fillRect/>
            </a:stretch>
          </p:blipFill>
          <p:spPr>
            <a:xfrm>
              <a:off x="816096" y="3037075"/>
              <a:ext cx="527875" cy="527875"/>
            </a:xfrm>
            <a:prstGeom prst="rect">
              <a:avLst/>
            </a:prstGeom>
            <a:noFill/>
            <a:ln>
              <a:noFill/>
            </a:ln>
          </p:spPr>
        </p:pic>
      </p:grpSp>
      <p:grpSp>
        <p:nvGrpSpPr>
          <p:cNvPr id="110" name="Google Shape;110;p15"/>
          <p:cNvGrpSpPr/>
          <p:nvPr/>
        </p:nvGrpSpPr>
        <p:grpSpPr>
          <a:xfrm>
            <a:off x="3625266" y="3181417"/>
            <a:ext cx="796500" cy="796500"/>
            <a:chOff x="3458220" y="2892338"/>
            <a:chExt cx="796500" cy="796500"/>
          </a:xfrm>
        </p:grpSpPr>
        <p:sp>
          <p:nvSpPr>
            <p:cNvPr id="93" name="Google Shape;93;p15"/>
            <p:cNvSpPr/>
            <p:nvPr/>
          </p:nvSpPr>
          <p:spPr>
            <a:xfrm>
              <a:off x="3458220" y="289233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5"/>
            <p:cNvPicPr preferRelativeResize="0"/>
            <p:nvPr/>
          </p:nvPicPr>
          <p:blipFill>
            <a:blip r:embed="rId5">
              <a:alphaModFix/>
            </a:blip>
            <a:stretch>
              <a:fillRect/>
            </a:stretch>
          </p:blipFill>
          <p:spPr>
            <a:xfrm>
              <a:off x="3600736" y="3016250"/>
              <a:ext cx="548700" cy="548700"/>
            </a:xfrm>
            <a:prstGeom prst="rect">
              <a:avLst/>
            </a:prstGeom>
            <a:noFill/>
            <a:ln>
              <a:noFill/>
            </a:ln>
          </p:spPr>
        </p:pic>
      </p:grpSp>
      <p:grpSp>
        <p:nvGrpSpPr>
          <p:cNvPr id="112" name="Google Shape;112;p15"/>
          <p:cNvGrpSpPr/>
          <p:nvPr/>
        </p:nvGrpSpPr>
        <p:grpSpPr>
          <a:xfrm>
            <a:off x="2148828" y="1900417"/>
            <a:ext cx="796500" cy="796500"/>
            <a:chOff x="2071233" y="1693988"/>
            <a:chExt cx="796500" cy="796500"/>
          </a:xfrm>
        </p:grpSpPr>
        <p:sp>
          <p:nvSpPr>
            <p:cNvPr id="91" name="Google Shape;91;p15"/>
            <p:cNvSpPr/>
            <p:nvPr/>
          </p:nvSpPr>
          <p:spPr>
            <a:xfrm>
              <a:off x="2071233" y="169398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5"/>
            <p:cNvPicPr preferRelativeResize="0"/>
            <p:nvPr/>
          </p:nvPicPr>
          <p:blipFill>
            <a:blip r:embed="rId6">
              <a:alphaModFix/>
            </a:blip>
            <a:stretch>
              <a:fillRect/>
            </a:stretch>
          </p:blipFill>
          <p:spPr>
            <a:xfrm>
              <a:off x="2191735" y="1802978"/>
              <a:ext cx="548700" cy="548700"/>
            </a:xfrm>
            <a:prstGeom prst="rect">
              <a:avLst/>
            </a:prstGeom>
            <a:noFill/>
            <a:ln>
              <a:noFill/>
            </a:ln>
          </p:spPr>
        </p:pic>
      </p:grpSp>
      <p:grpSp>
        <p:nvGrpSpPr>
          <p:cNvPr id="114" name="Google Shape;114;p15"/>
          <p:cNvGrpSpPr/>
          <p:nvPr/>
        </p:nvGrpSpPr>
        <p:grpSpPr>
          <a:xfrm>
            <a:off x="5084741" y="1879592"/>
            <a:ext cx="796500" cy="796500"/>
            <a:chOff x="6232195" y="2913188"/>
            <a:chExt cx="796500" cy="796500"/>
          </a:xfrm>
        </p:grpSpPr>
        <p:sp>
          <p:nvSpPr>
            <p:cNvPr id="95" name="Google Shape;95;p15"/>
            <p:cNvSpPr/>
            <p:nvPr/>
          </p:nvSpPr>
          <p:spPr>
            <a:xfrm>
              <a:off x="6232195" y="291318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5"/>
            <p:cNvPicPr preferRelativeResize="0"/>
            <p:nvPr/>
          </p:nvPicPr>
          <p:blipFill>
            <a:blip r:embed="rId7">
              <a:alphaModFix/>
            </a:blip>
            <a:stretch>
              <a:fillRect/>
            </a:stretch>
          </p:blipFill>
          <p:spPr>
            <a:xfrm>
              <a:off x="6356112" y="3034873"/>
              <a:ext cx="548700" cy="548700"/>
            </a:xfrm>
            <a:prstGeom prst="rect">
              <a:avLst/>
            </a:prstGeom>
            <a:noFill/>
            <a:ln>
              <a:noFill/>
            </a:ln>
          </p:spPr>
        </p:pic>
      </p:grpSp>
      <p:grpSp>
        <p:nvGrpSpPr>
          <p:cNvPr id="116" name="Google Shape;116;p15"/>
          <p:cNvGrpSpPr/>
          <p:nvPr/>
        </p:nvGrpSpPr>
        <p:grpSpPr>
          <a:xfrm>
            <a:off x="6488703" y="3119617"/>
            <a:ext cx="796500" cy="796500"/>
            <a:chOff x="4845208" y="1673138"/>
            <a:chExt cx="796500" cy="796500"/>
          </a:xfrm>
        </p:grpSpPr>
        <p:sp>
          <p:nvSpPr>
            <p:cNvPr id="117" name="Google Shape;117;p15"/>
            <p:cNvSpPr/>
            <p:nvPr/>
          </p:nvSpPr>
          <p:spPr>
            <a:xfrm>
              <a:off x="4845208" y="1673138"/>
              <a:ext cx="796500" cy="796500"/>
            </a:xfrm>
            <a:prstGeom prst="ellipse">
              <a:avLst/>
            </a:prstGeom>
            <a:solidFill>
              <a:srgbClr val="C1F164">
                <a:alpha val="81560"/>
              </a:srgbClr>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5"/>
            <p:cNvPicPr preferRelativeResize="0"/>
            <p:nvPr/>
          </p:nvPicPr>
          <p:blipFill>
            <a:blip r:embed="rId8">
              <a:alphaModFix/>
            </a:blip>
            <a:stretch>
              <a:fillRect/>
            </a:stretch>
          </p:blipFill>
          <p:spPr>
            <a:xfrm>
              <a:off x="4925925" y="1759775"/>
              <a:ext cx="635100" cy="6351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122" name="Shape 122"/>
        <p:cNvGrpSpPr/>
        <p:nvPr/>
      </p:nvGrpSpPr>
      <p:grpSpPr>
        <a:xfrm>
          <a:off x="0" y="0"/>
          <a:ext cx="0" cy="0"/>
          <a:chOff x="0" y="0"/>
          <a:chExt cx="0" cy="0"/>
        </a:xfrm>
      </p:grpSpPr>
      <p:sp>
        <p:nvSpPr>
          <p:cNvPr id="123" name="Google Shape;123;p16"/>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Opportunity</a:t>
            </a:r>
            <a:endParaRPr sz="3600">
              <a:solidFill>
                <a:srgbClr val="F3FBD5"/>
              </a:solidFill>
            </a:endParaRPr>
          </a:p>
        </p:txBody>
      </p:sp>
      <p:sp>
        <p:nvSpPr>
          <p:cNvPr id="125" name="Google Shape;12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6" name="Google Shape;126;p16"/>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127" name="Google Shape;127;p16"/>
          <p:cNvCxnSpPr>
            <a:stCxn id="128"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128" name="Google Shape;128;p16"/>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6"/>
          <p:cNvPicPr preferRelativeResize="0"/>
          <p:nvPr/>
        </p:nvPicPr>
        <p:blipFill>
          <a:blip r:embed="rId3">
            <a:alphaModFix/>
          </a:blip>
          <a:stretch>
            <a:fillRect/>
          </a:stretch>
        </p:blipFill>
        <p:spPr>
          <a:xfrm>
            <a:off x="6247408" y="2443399"/>
            <a:ext cx="796481" cy="79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Meet the Client!</a:t>
            </a:r>
            <a:endParaRPr>
              <a:solidFill>
                <a:srgbClr val="073763"/>
              </a:solidFill>
            </a:endParaRPr>
          </a:p>
        </p:txBody>
      </p:sp>
      <p:pic>
        <p:nvPicPr>
          <p:cNvPr id="135" name="Google Shape;135;p17"/>
          <p:cNvPicPr preferRelativeResize="0"/>
          <p:nvPr/>
        </p:nvPicPr>
        <p:blipFill>
          <a:blip r:embed="rId3">
            <a:alphaModFix/>
          </a:blip>
          <a:stretch>
            <a:fillRect/>
          </a:stretch>
        </p:blipFill>
        <p:spPr>
          <a:xfrm>
            <a:off x="311700" y="1287838"/>
            <a:ext cx="3728724" cy="2263025"/>
          </a:xfrm>
          <a:prstGeom prst="rect">
            <a:avLst/>
          </a:prstGeom>
          <a:noFill/>
          <a:ln>
            <a:noFill/>
          </a:ln>
        </p:spPr>
      </p:pic>
      <p:sp>
        <p:nvSpPr>
          <p:cNvPr id="136" name="Google Shape;136;p17"/>
          <p:cNvSpPr txBox="1"/>
          <p:nvPr/>
        </p:nvSpPr>
        <p:spPr>
          <a:xfrm>
            <a:off x="4730125" y="2195700"/>
            <a:ext cx="4102800" cy="18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73763"/>
                </a:solidFill>
                <a:latin typeface="Roboto Slab"/>
                <a:ea typeface="Roboto Slab"/>
                <a:cs typeface="Roboto Slab"/>
                <a:sym typeface="Roboto Slab"/>
              </a:rPr>
              <a:t>individuals across the DMV continuously served</a:t>
            </a:r>
            <a:endParaRPr sz="1800">
              <a:solidFill>
                <a:srgbClr val="073763"/>
              </a:solidFill>
              <a:latin typeface="Roboto Slab"/>
              <a:ea typeface="Roboto Slab"/>
              <a:cs typeface="Roboto Slab"/>
              <a:sym typeface="Roboto Slab"/>
            </a:endParaRPr>
          </a:p>
          <a:p>
            <a:pPr indent="0" lvl="0" marL="0" rtl="0" algn="ctr">
              <a:spcBef>
                <a:spcPts val="0"/>
              </a:spcBef>
              <a:spcAft>
                <a:spcPts val="0"/>
              </a:spcAft>
              <a:buNone/>
            </a:pPr>
            <a:r>
              <a:t/>
            </a:r>
            <a:endParaRPr sz="2400">
              <a:solidFill>
                <a:srgbClr val="073763"/>
              </a:solidFill>
              <a:latin typeface="Roboto Slab"/>
              <a:ea typeface="Roboto Slab"/>
              <a:cs typeface="Roboto Slab"/>
              <a:sym typeface="Roboto Slab"/>
            </a:endParaRPr>
          </a:p>
          <a:p>
            <a:pPr indent="0" lvl="0" marL="0" rtl="0" algn="ctr">
              <a:spcBef>
                <a:spcPts val="0"/>
              </a:spcBef>
              <a:spcAft>
                <a:spcPts val="0"/>
              </a:spcAft>
              <a:buNone/>
            </a:pPr>
            <a:r>
              <a:rPr lang="en" sz="2000">
                <a:solidFill>
                  <a:srgbClr val="073763"/>
                </a:solidFill>
                <a:latin typeface="Roboto Slab"/>
                <a:ea typeface="Roboto Slab"/>
                <a:cs typeface="Roboto Slab"/>
                <a:sym typeface="Roboto Slab"/>
              </a:rPr>
              <a:t>Goal is to break the </a:t>
            </a:r>
            <a:r>
              <a:rPr lang="en" sz="2000">
                <a:solidFill>
                  <a:srgbClr val="609E12"/>
                </a:solidFill>
                <a:latin typeface="Roboto Slab"/>
                <a:ea typeface="Roboto Slab"/>
                <a:cs typeface="Roboto Slab"/>
                <a:sym typeface="Roboto Slab"/>
              </a:rPr>
              <a:t>cycle of poverty </a:t>
            </a:r>
            <a:r>
              <a:rPr lang="en" sz="2000">
                <a:solidFill>
                  <a:srgbClr val="073763"/>
                </a:solidFill>
                <a:latin typeface="Roboto Slab"/>
                <a:ea typeface="Roboto Slab"/>
                <a:cs typeface="Roboto Slab"/>
                <a:sym typeface="Roboto Slab"/>
              </a:rPr>
              <a:t>for these individuals</a:t>
            </a:r>
            <a:endParaRPr sz="2000">
              <a:solidFill>
                <a:srgbClr val="073763"/>
              </a:solidFill>
              <a:latin typeface="Roboto Slab"/>
              <a:ea typeface="Roboto Slab"/>
              <a:cs typeface="Roboto Slab"/>
              <a:sym typeface="Roboto Slab"/>
            </a:endParaRPr>
          </a:p>
        </p:txBody>
      </p:sp>
      <p:grpSp>
        <p:nvGrpSpPr>
          <p:cNvPr id="137" name="Google Shape;137;p17"/>
          <p:cNvGrpSpPr/>
          <p:nvPr/>
        </p:nvGrpSpPr>
        <p:grpSpPr>
          <a:xfrm>
            <a:off x="257850" y="4551739"/>
            <a:ext cx="8628250" cy="689461"/>
            <a:chOff x="257850" y="4551739"/>
            <a:chExt cx="8628250" cy="689461"/>
          </a:xfrm>
        </p:grpSpPr>
        <p:cxnSp>
          <p:nvCxnSpPr>
            <p:cNvPr id="138" name="Google Shape;138;p17"/>
            <p:cNvCxnSpPr>
              <a:stCxn id="139" idx="2"/>
              <a:endCxn id="140"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140" name="Google Shape;140;p17"/>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3651999"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2135742"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5168256"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146" name="Google Shape;146;p17"/>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147" name="Google Shape;147;p17"/>
            <p:cNvSpPr txBox="1"/>
            <p:nvPr/>
          </p:nvSpPr>
          <p:spPr>
            <a:xfrm>
              <a:off x="32903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148" name="Google Shape;148;p17"/>
            <p:cNvSpPr txBox="1"/>
            <p:nvPr/>
          </p:nvSpPr>
          <p:spPr>
            <a:xfrm>
              <a:off x="4523246"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149" name="Google Shape;149;p17"/>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sp>
          <p:nvSpPr>
            <p:cNvPr id="150" name="Google Shape;150;p17"/>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
        <p:nvSpPr>
          <p:cNvPr id="151" name="Google Shape;151;p17"/>
          <p:cNvSpPr txBox="1"/>
          <p:nvPr/>
        </p:nvSpPr>
        <p:spPr>
          <a:xfrm>
            <a:off x="4761325" y="1153900"/>
            <a:ext cx="4040400" cy="11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3941A"/>
                </a:solidFill>
                <a:latin typeface="Merriweather"/>
                <a:ea typeface="Merriweather"/>
                <a:cs typeface="Merriweather"/>
                <a:sym typeface="Merriweather"/>
              </a:rPr>
              <a:t>380,000</a:t>
            </a:r>
            <a:endParaRPr b="1" sz="6000">
              <a:solidFill>
                <a:srgbClr val="F3941A"/>
              </a:solidFill>
            </a:endParaRPr>
          </a:p>
        </p:txBody>
      </p:sp>
      <p:sp>
        <p:nvSpPr>
          <p:cNvPr id="152" name="Google Shape;152;p17"/>
          <p:cNvSpPr txBox="1"/>
          <p:nvPr/>
        </p:nvSpPr>
        <p:spPr>
          <a:xfrm>
            <a:off x="424575" y="3732925"/>
            <a:ext cx="3324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73763"/>
                </a:solidFill>
                <a:latin typeface="Roboto Slab"/>
                <a:ea typeface="Roboto Slab"/>
                <a:cs typeface="Roboto Slab"/>
                <a:sym typeface="Roboto Slab"/>
              </a:rPr>
              <a:t>Point of Contact: </a:t>
            </a:r>
            <a:r>
              <a:rPr lang="en" sz="1800">
                <a:solidFill>
                  <a:srgbClr val="609E12"/>
                </a:solidFill>
                <a:latin typeface="Roboto Slab"/>
                <a:ea typeface="Roboto Slab"/>
                <a:cs typeface="Roboto Slab"/>
                <a:sym typeface="Roboto Slab"/>
              </a:rPr>
              <a:t>Jake Erlich</a:t>
            </a:r>
            <a:endParaRPr sz="1800">
              <a:solidFill>
                <a:srgbClr val="609E12"/>
              </a:solidFill>
              <a:latin typeface="Roboto Slab"/>
              <a:ea typeface="Roboto Slab"/>
              <a:cs typeface="Roboto Slab"/>
              <a:sym typeface="Roboto Slab"/>
            </a:endParaRPr>
          </a:p>
        </p:txBody>
      </p:sp>
      <p:cxnSp>
        <p:nvCxnSpPr>
          <p:cNvPr id="153" name="Google Shape;153;p17"/>
          <p:cNvCxnSpPr/>
          <p:nvPr/>
        </p:nvCxnSpPr>
        <p:spPr>
          <a:xfrm flipH="1">
            <a:off x="4497275" y="1431450"/>
            <a:ext cx="12000" cy="2656800"/>
          </a:xfrm>
          <a:prstGeom prst="straightConnector1">
            <a:avLst/>
          </a:prstGeom>
          <a:noFill/>
          <a:ln cap="flat" cmpd="sng" w="28575">
            <a:solidFill>
              <a:srgbClr val="50C238"/>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F1ED"/>
        </a:solidFill>
      </p:bgPr>
    </p:bg>
    <p:spTree>
      <p:nvGrpSpPr>
        <p:cNvPr id="157" name="Shape 157"/>
        <p:cNvGrpSpPr/>
        <p:nvPr/>
      </p:nvGrpSpPr>
      <p:grpSpPr>
        <a:xfrm>
          <a:off x="0" y="0"/>
          <a:ext cx="0" cy="0"/>
          <a:chOff x="0" y="0"/>
          <a:chExt cx="0" cy="0"/>
        </a:xfrm>
      </p:grpSpPr>
      <p:pic>
        <p:nvPicPr>
          <p:cNvPr id="158" name="Google Shape;158;p18"/>
          <p:cNvPicPr preferRelativeResize="0"/>
          <p:nvPr/>
        </p:nvPicPr>
        <p:blipFill>
          <a:blip r:embed="rId3">
            <a:alphaModFix/>
          </a:blip>
          <a:stretch>
            <a:fillRect/>
          </a:stretch>
        </p:blipFill>
        <p:spPr>
          <a:xfrm>
            <a:off x="0" y="-400050"/>
            <a:ext cx="9143999" cy="6096000"/>
          </a:xfrm>
          <a:prstGeom prst="rect">
            <a:avLst/>
          </a:prstGeom>
          <a:noFill/>
          <a:ln>
            <a:noFill/>
          </a:ln>
        </p:spPr>
      </p:pic>
      <p:sp>
        <p:nvSpPr>
          <p:cNvPr id="159" name="Google Shape;159;p18"/>
          <p:cNvSpPr/>
          <p:nvPr/>
        </p:nvSpPr>
        <p:spPr>
          <a:xfrm>
            <a:off x="0" y="1093350"/>
            <a:ext cx="9144000" cy="2956800"/>
          </a:xfrm>
          <a:prstGeom prst="rect">
            <a:avLst/>
          </a:prstGeom>
          <a:solidFill>
            <a:srgbClr val="F3FBD5"/>
          </a:solidFill>
          <a:ln cap="flat" cmpd="sng" w="19050">
            <a:solidFill>
              <a:srgbClr val="609E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3941A"/>
                </a:solidFill>
                <a:latin typeface="Roboto Slab"/>
                <a:ea typeface="Roboto Slab"/>
                <a:cs typeface="Roboto Slab"/>
                <a:sym typeface="Roboto Slab"/>
              </a:rPr>
              <a:t>Problem</a:t>
            </a:r>
            <a:endParaRPr b="1" sz="3600">
              <a:solidFill>
                <a:srgbClr val="F3941A"/>
              </a:solidFill>
              <a:latin typeface="Roboto Slab"/>
              <a:ea typeface="Roboto Slab"/>
              <a:cs typeface="Roboto Slab"/>
              <a:sym typeface="Roboto Slab"/>
            </a:endParaRPr>
          </a:p>
          <a:p>
            <a:pPr indent="0" lvl="0" marL="0" rtl="0" algn="ctr">
              <a:lnSpc>
                <a:spcPct val="115000"/>
              </a:lnSpc>
              <a:spcBef>
                <a:spcPts val="0"/>
              </a:spcBef>
              <a:spcAft>
                <a:spcPts val="0"/>
              </a:spcAft>
              <a:buNone/>
            </a:pPr>
            <a:r>
              <a:t/>
            </a:r>
            <a:endParaRPr b="1" sz="1600">
              <a:solidFill>
                <a:srgbClr val="073763"/>
              </a:solidFill>
              <a:latin typeface="Roboto Slab"/>
              <a:ea typeface="Roboto Slab"/>
              <a:cs typeface="Roboto Slab"/>
              <a:sym typeface="Roboto Slab"/>
            </a:endParaRPr>
          </a:p>
        </p:txBody>
      </p:sp>
      <p:sp>
        <p:nvSpPr>
          <p:cNvPr id="160" name="Google Shape;16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18"/>
          <p:cNvSpPr/>
          <p:nvPr/>
        </p:nvSpPr>
        <p:spPr>
          <a:xfrm>
            <a:off x="2031439" y="1832600"/>
            <a:ext cx="5081100" cy="2061600"/>
          </a:xfrm>
          <a:prstGeom prst="rect">
            <a:avLst/>
          </a:prstGeom>
          <a:solidFill>
            <a:srgbClr val="F3FBD5"/>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700">
                <a:solidFill>
                  <a:srgbClr val="073763"/>
                </a:solidFill>
                <a:latin typeface="Roboto Slab"/>
                <a:ea typeface="Roboto Slab"/>
                <a:cs typeface="Roboto Slab"/>
                <a:sym typeface="Roboto Slab"/>
              </a:rPr>
              <a:t>CAFB wants to </a:t>
            </a:r>
            <a:r>
              <a:rPr b="1" lang="en" sz="2700">
                <a:solidFill>
                  <a:srgbClr val="073763"/>
                </a:solidFill>
                <a:latin typeface="Roboto Slab"/>
                <a:ea typeface="Roboto Slab"/>
                <a:cs typeface="Roboto Slab"/>
                <a:sym typeface="Roboto Slab"/>
              </a:rPr>
              <a:t>optimize their impact</a:t>
            </a:r>
            <a:r>
              <a:rPr lang="en" sz="2700">
                <a:solidFill>
                  <a:srgbClr val="073763"/>
                </a:solidFill>
                <a:latin typeface="Roboto Slab"/>
                <a:ea typeface="Roboto Slab"/>
                <a:cs typeface="Roboto Slab"/>
                <a:sym typeface="Roboto Slab"/>
              </a:rPr>
              <a:t> in the most opportunistic neighborhoods.</a:t>
            </a:r>
            <a:endParaRPr b="1" sz="2700">
              <a:solidFill>
                <a:srgbClr val="073763"/>
              </a:solidFill>
              <a:latin typeface="Roboto Slab"/>
              <a:ea typeface="Roboto Slab"/>
              <a:cs typeface="Roboto Slab"/>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165" name="Shape 165"/>
        <p:cNvGrpSpPr/>
        <p:nvPr/>
      </p:nvGrpSpPr>
      <p:grpSpPr>
        <a:xfrm>
          <a:off x="0" y="0"/>
          <a:ext cx="0" cy="0"/>
          <a:chOff x="0" y="0"/>
          <a:chExt cx="0" cy="0"/>
        </a:xfrm>
      </p:grpSpPr>
      <p:sp>
        <p:nvSpPr>
          <p:cNvPr id="166" name="Google Shape;166;p19"/>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Tasks</a:t>
            </a:r>
            <a:endParaRPr sz="3600">
              <a:solidFill>
                <a:srgbClr val="F3FBD5"/>
              </a:solidFill>
            </a:endParaRPr>
          </a:p>
        </p:txBody>
      </p:sp>
      <p:sp>
        <p:nvSpPr>
          <p:cNvPr id="168" name="Google Shape;16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9" name="Google Shape;169;p19"/>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170" name="Google Shape;170;p19"/>
          <p:cNvCxnSpPr>
            <a:stCxn id="171"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171" name="Google Shape;171;p19"/>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19"/>
          <p:cNvPicPr preferRelativeResize="0"/>
          <p:nvPr/>
        </p:nvPicPr>
        <p:blipFill>
          <a:blip r:embed="rId3">
            <a:alphaModFix/>
          </a:blip>
          <a:stretch>
            <a:fillRect/>
          </a:stretch>
        </p:blipFill>
        <p:spPr>
          <a:xfrm>
            <a:off x="6212844" y="2408848"/>
            <a:ext cx="865600" cy="86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p:nvPr/>
        </p:nvSpPr>
        <p:spPr>
          <a:xfrm>
            <a:off x="554900" y="1856825"/>
            <a:ext cx="3940800" cy="2318700"/>
          </a:xfrm>
          <a:prstGeom prst="roundRect">
            <a:avLst>
              <a:gd fmla="val 16667" name="adj"/>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09E12"/>
              </a:buClr>
              <a:buSzPts val="1600"/>
              <a:buFont typeface="Roboto Slab"/>
              <a:buChar char="⌾"/>
            </a:pPr>
            <a:r>
              <a:rPr lang="en" sz="1600">
                <a:solidFill>
                  <a:srgbClr val="073763"/>
                </a:solidFill>
                <a:latin typeface="Roboto Slab"/>
                <a:ea typeface="Roboto Slab"/>
                <a:cs typeface="Roboto Slab"/>
                <a:sym typeface="Roboto Slab"/>
              </a:rPr>
              <a:t>Predict density shifts in food insecurity </a:t>
            </a:r>
            <a:endParaRPr sz="1600">
              <a:solidFill>
                <a:srgbClr val="073763"/>
              </a:solidFill>
              <a:latin typeface="Roboto Slab"/>
              <a:ea typeface="Roboto Slab"/>
              <a:cs typeface="Roboto Slab"/>
              <a:sym typeface="Roboto Slab"/>
            </a:endParaRPr>
          </a:p>
          <a:p>
            <a:pPr indent="-330200" lvl="0" marL="457200" rtl="0" algn="l">
              <a:lnSpc>
                <a:spcPct val="115000"/>
              </a:lnSpc>
              <a:spcBef>
                <a:spcPts val="0"/>
              </a:spcBef>
              <a:spcAft>
                <a:spcPts val="0"/>
              </a:spcAft>
              <a:buClr>
                <a:srgbClr val="609E12"/>
              </a:buClr>
              <a:buSzPts val="1600"/>
              <a:buFont typeface="Roboto Slab"/>
              <a:buChar char="⌾"/>
            </a:pPr>
            <a:r>
              <a:rPr lang="en" sz="1600">
                <a:solidFill>
                  <a:srgbClr val="073763"/>
                </a:solidFill>
                <a:latin typeface="Roboto Slab"/>
                <a:ea typeface="Roboto Slab"/>
                <a:cs typeface="Roboto Slab"/>
                <a:sym typeface="Roboto Slab"/>
              </a:rPr>
              <a:t>Find opportunities for CAFB expansion in Federal Opportunity Zones</a:t>
            </a:r>
            <a:endParaRPr sz="1600">
              <a:solidFill>
                <a:srgbClr val="073763"/>
              </a:solidFill>
              <a:latin typeface="Roboto Slab"/>
              <a:ea typeface="Roboto Slab"/>
              <a:cs typeface="Roboto Slab"/>
              <a:sym typeface="Roboto Slab"/>
            </a:endParaRPr>
          </a:p>
          <a:p>
            <a:pPr indent="-330200" lvl="0" marL="457200" rtl="0" algn="l">
              <a:lnSpc>
                <a:spcPct val="115000"/>
              </a:lnSpc>
              <a:spcBef>
                <a:spcPts val="0"/>
              </a:spcBef>
              <a:spcAft>
                <a:spcPts val="0"/>
              </a:spcAft>
              <a:buClr>
                <a:srgbClr val="609E12"/>
              </a:buClr>
              <a:buSzPts val="1600"/>
              <a:buFont typeface="Roboto Slab"/>
              <a:buChar char="⌾"/>
            </a:pPr>
            <a:r>
              <a:rPr lang="en" sz="1600">
                <a:solidFill>
                  <a:srgbClr val="073763"/>
                </a:solidFill>
                <a:latin typeface="Roboto Slab"/>
                <a:ea typeface="Roboto Slab"/>
                <a:cs typeface="Roboto Slab"/>
                <a:sym typeface="Roboto Slab"/>
              </a:rPr>
              <a:t>Expand CAFB partnerships with healthcare organizations </a:t>
            </a:r>
            <a:endParaRPr sz="1600">
              <a:solidFill>
                <a:srgbClr val="073763"/>
              </a:solidFill>
              <a:latin typeface="Roboto Slab"/>
              <a:ea typeface="Roboto Slab"/>
              <a:cs typeface="Roboto Slab"/>
              <a:sym typeface="Roboto Slab"/>
            </a:endParaRPr>
          </a:p>
        </p:txBody>
      </p:sp>
      <p:sp>
        <p:nvSpPr>
          <p:cNvPr id="178" name="Google Shape;178;p20"/>
          <p:cNvSpPr/>
          <p:nvPr/>
        </p:nvSpPr>
        <p:spPr>
          <a:xfrm>
            <a:off x="4495700" y="1804125"/>
            <a:ext cx="4028100" cy="2072700"/>
          </a:xfrm>
          <a:prstGeom prst="roundRect">
            <a:avLst>
              <a:gd fmla="val 16667" name="adj"/>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09E12"/>
              </a:buClr>
              <a:buSzPts val="1600"/>
              <a:buFont typeface="Roboto Slab"/>
              <a:buChar char="⌾"/>
            </a:pPr>
            <a:r>
              <a:rPr lang="en" sz="1600">
                <a:solidFill>
                  <a:srgbClr val="073763"/>
                </a:solidFill>
                <a:latin typeface="Roboto Slab"/>
                <a:ea typeface="Roboto Slab"/>
                <a:cs typeface="Roboto Slab"/>
                <a:sym typeface="Roboto Slab"/>
              </a:rPr>
              <a:t>Identify areas with the greatest opportunity for improvement in the DMV area </a:t>
            </a:r>
            <a:endParaRPr sz="1600">
              <a:solidFill>
                <a:srgbClr val="073763"/>
              </a:solidFill>
              <a:latin typeface="Roboto Slab"/>
              <a:ea typeface="Roboto Slab"/>
              <a:cs typeface="Roboto Slab"/>
              <a:sym typeface="Roboto Slab"/>
            </a:endParaRPr>
          </a:p>
          <a:p>
            <a:pPr indent="-330200" lvl="0" marL="457200" rtl="0" algn="l">
              <a:lnSpc>
                <a:spcPct val="115000"/>
              </a:lnSpc>
              <a:spcBef>
                <a:spcPts val="0"/>
              </a:spcBef>
              <a:spcAft>
                <a:spcPts val="0"/>
              </a:spcAft>
              <a:buClr>
                <a:srgbClr val="609E12"/>
              </a:buClr>
              <a:buSzPts val="1600"/>
              <a:buFont typeface="Roboto Slab"/>
              <a:buChar char="⌾"/>
            </a:pPr>
            <a:r>
              <a:rPr lang="en" sz="1600">
                <a:solidFill>
                  <a:srgbClr val="073763"/>
                </a:solidFill>
                <a:latin typeface="Roboto Slab"/>
                <a:ea typeface="Roboto Slab"/>
                <a:cs typeface="Roboto Slab"/>
                <a:sym typeface="Roboto Slab"/>
              </a:rPr>
              <a:t>Recommend census tracts that are in the greatest need of CAFB resources </a:t>
            </a:r>
            <a:endParaRPr>
              <a:solidFill>
                <a:srgbClr val="073763"/>
              </a:solidFill>
            </a:endParaRPr>
          </a:p>
        </p:txBody>
      </p:sp>
      <p:sp>
        <p:nvSpPr>
          <p:cNvPr id="179" name="Google Shape;1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Tasks </a:t>
            </a:r>
            <a:endParaRPr>
              <a:solidFill>
                <a:srgbClr val="073763"/>
              </a:solidFill>
            </a:endParaRPr>
          </a:p>
        </p:txBody>
      </p:sp>
      <p:grpSp>
        <p:nvGrpSpPr>
          <p:cNvPr id="181" name="Google Shape;181;p20"/>
          <p:cNvGrpSpPr/>
          <p:nvPr/>
        </p:nvGrpSpPr>
        <p:grpSpPr>
          <a:xfrm>
            <a:off x="257850" y="4551739"/>
            <a:ext cx="8628250" cy="689461"/>
            <a:chOff x="257850" y="4551739"/>
            <a:chExt cx="8628250" cy="689461"/>
          </a:xfrm>
        </p:grpSpPr>
        <p:cxnSp>
          <p:nvCxnSpPr>
            <p:cNvPr id="182" name="Google Shape;182;p20"/>
            <p:cNvCxnSpPr>
              <a:stCxn id="183" idx="2"/>
              <a:endCxn id="184" idx="6"/>
            </p:cNvCxnSpPr>
            <p:nvPr/>
          </p:nvCxnSpPr>
          <p:spPr>
            <a:xfrm>
              <a:off x="619510" y="4714789"/>
              <a:ext cx="7905000" cy="0"/>
            </a:xfrm>
            <a:prstGeom prst="straightConnector1">
              <a:avLst/>
            </a:prstGeom>
            <a:noFill/>
            <a:ln cap="flat" cmpd="sng" w="28575">
              <a:solidFill>
                <a:srgbClr val="073763"/>
              </a:solidFill>
              <a:prstDash val="solid"/>
              <a:round/>
              <a:headEnd len="med" w="med" type="none"/>
              <a:tailEnd len="med" w="med" type="none"/>
            </a:ln>
          </p:spPr>
        </p:cxnSp>
        <p:sp>
          <p:nvSpPr>
            <p:cNvPr id="184" name="Google Shape;184;p20"/>
            <p:cNvSpPr/>
            <p:nvPr/>
          </p:nvSpPr>
          <p:spPr>
            <a:xfrm>
              <a:off x="8200745"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3651999"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2135742" y="4551740"/>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619510" y="4551739"/>
              <a:ext cx="323700" cy="326100"/>
            </a:xfrm>
            <a:prstGeom prst="ellipse">
              <a:avLst/>
            </a:prstGeom>
            <a:solidFill>
              <a:srgbClr val="F3941A"/>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6684488" y="4551739"/>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5168256" y="4551740"/>
              <a:ext cx="323700" cy="326100"/>
            </a:xfrm>
            <a:prstGeom prst="ellipse">
              <a:avLst/>
            </a:prstGeom>
            <a:solidFill>
              <a:srgbClr val="F3FBD5"/>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txBox="1"/>
            <p:nvPr/>
          </p:nvSpPr>
          <p:spPr>
            <a:xfrm>
              <a:off x="25785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Opportunity</a:t>
              </a:r>
              <a:endParaRPr sz="1100">
                <a:solidFill>
                  <a:srgbClr val="073763"/>
                </a:solidFill>
                <a:latin typeface="Roboto Slab"/>
                <a:ea typeface="Roboto Slab"/>
                <a:cs typeface="Roboto Slab"/>
                <a:sym typeface="Roboto Slab"/>
              </a:endParaRPr>
            </a:p>
          </p:txBody>
        </p:sp>
        <p:sp>
          <p:nvSpPr>
            <p:cNvPr id="190" name="Google Shape;190;p20"/>
            <p:cNvSpPr txBox="1"/>
            <p:nvPr/>
          </p:nvSpPr>
          <p:spPr>
            <a:xfrm>
              <a:off x="1923201" y="4787600"/>
              <a:ext cx="748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Tasks</a:t>
              </a:r>
              <a:endParaRPr sz="1100">
                <a:solidFill>
                  <a:srgbClr val="073763"/>
                </a:solidFill>
                <a:latin typeface="Roboto Slab"/>
                <a:ea typeface="Roboto Slab"/>
                <a:cs typeface="Roboto Slab"/>
                <a:sym typeface="Roboto Slab"/>
              </a:endParaRPr>
            </a:p>
          </p:txBody>
        </p:sp>
        <p:sp>
          <p:nvSpPr>
            <p:cNvPr id="191" name="Google Shape;191;p20"/>
            <p:cNvSpPr txBox="1"/>
            <p:nvPr/>
          </p:nvSpPr>
          <p:spPr>
            <a:xfrm>
              <a:off x="3263500" y="4787600"/>
              <a:ext cx="1100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Data Sources</a:t>
              </a:r>
              <a:endParaRPr sz="1100">
                <a:solidFill>
                  <a:srgbClr val="073763"/>
                </a:solidFill>
                <a:latin typeface="Roboto Slab"/>
                <a:ea typeface="Roboto Slab"/>
                <a:cs typeface="Roboto Slab"/>
                <a:sym typeface="Roboto Slab"/>
              </a:endParaRPr>
            </a:p>
          </p:txBody>
        </p:sp>
        <p:sp>
          <p:nvSpPr>
            <p:cNvPr id="192" name="Google Shape;192;p20"/>
            <p:cNvSpPr txBox="1"/>
            <p:nvPr/>
          </p:nvSpPr>
          <p:spPr>
            <a:xfrm>
              <a:off x="4572000" y="4787600"/>
              <a:ext cx="15258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Tools and Methods</a:t>
              </a:r>
              <a:endParaRPr sz="1100">
                <a:solidFill>
                  <a:srgbClr val="073763"/>
                </a:solidFill>
                <a:latin typeface="Roboto Slab"/>
                <a:ea typeface="Roboto Slab"/>
                <a:cs typeface="Roboto Slab"/>
                <a:sym typeface="Roboto Slab"/>
              </a:endParaRPr>
            </a:p>
          </p:txBody>
        </p:sp>
        <p:sp>
          <p:nvSpPr>
            <p:cNvPr id="193" name="Google Shape;193;p20"/>
            <p:cNvSpPr txBox="1"/>
            <p:nvPr/>
          </p:nvSpPr>
          <p:spPr>
            <a:xfrm>
              <a:off x="6039500" y="4787600"/>
              <a:ext cx="16137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Results</a:t>
              </a:r>
              <a:endParaRPr sz="1100">
                <a:solidFill>
                  <a:srgbClr val="073763"/>
                </a:solidFill>
                <a:latin typeface="Roboto Slab"/>
                <a:ea typeface="Roboto Slab"/>
                <a:cs typeface="Roboto Slab"/>
                <a:sym typeface="Roboto Slab"/>
              </a:endParaRPr>
            </a:p>
          </p:txBody>
        </p:sp>
        <p:sp>
          <p:nvSpPr>
            <p:cNvPr id="194" name="Google Shape;194;p20"/>
            <p:cNvSpPr txBox="1"/>
            <p:nvPr/>
          </p:nvSpPr>
          <p:spPr>
            <a:xfrm>
              <a:off x="7839100" y="4787600"/>
              <a:ext cx="10470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73763"/>
                  </a:solidFill>
                  <a:latin typeface="Roboto Slab"/>
                  <a:ea typeface="Roboto Slab"/>
                  <a:cs typeface="Roboto Slab"/>
                  <a:sym typeface="Roboto Slab"/>
                </a:rPr>
                <a:t>Next Steps</a:t>
              </a:r>
              <a:endParaRPr sz="1100">
                <a:solidFill>
                  <a:srgbClr val="073763"/>
                </a:solidFill>
                <a:latin typeface="Roboto Slab"/>
                <a:ea typeface="Roboto Slab"/>
                <a:cs typeface="Roboto Slab"/>
                <a:sym typeface="Roboto Slab"/>
              </a:endParaRPr>
            </a:p>
          </p:txBody>
        </p:sp>
      </p:grpSp>
      <p:sp>
        <p:nvSpPr>
          <p:cNvPr id="195" name="Google Shape;195;p20"/>
          <p:cNvSpPr txBox="1"/>
          <p:nvPr/>
        </p:nvSpPr>
        <p:spPr>
          <a:xfrm>
            <a:off x="5229350" y="1410525"/>
            <a:ext cx="256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073763"/>
                </a:solidFill>
                <a:latin typeface="Roboto Slab"/>
                <a:ea typeface="Roboto Slab"/>
                <a:cs typeface="Roboto Slab"/>
                <a:sym typeface="Roboto Slab"/>
              </a:rPr>
              <a:t>New Tasking</a:t>
            </a:r>
            <a:endParaRPr b="1" sz="1900">
              <a:solidFill>
                <a:srgbClr val="073763"/>
              </a:solidFill>
              <a:latin typeface="Roboto Slab"/>
              <a:ea typeface="Roboto Slab"/>
              <a:cs typeface="Roboto Slab"/>
              <a:sym typeface="Roboto Slab"/>
            </a:endParaRPr>
          </a:p>
        </p:txBody>
      </p:sp>
      <p:sp>
        <p:nvSpPr>
          <p:cNvPr id="196" name="Google Shape;196;p20"/>
          <p:cNvSpPr txBox="1"/>
          <p:nvPr/>
        </p:nvSpPr>
        <p:spPr>
          <a:xfrm>
            <a:off x="1348850" y="1410525"/>
            <a:ext cx="2352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073763"/>
                </a:solidFill>
                <a:latin typeface="Roboto Slab"/>
                <a:ea typeface="Roboto Slab"/>
                <a:cs typeface="Roboto Slab"/>
                <a:sym typeface="Roboto Slab"/>
              </a:rPr>
              <a:t>Original </a:t>
            </a:r>
            <a:r>
              <a:rPr b="1" lang="en" sz="1900">
                <a:solidFill>
                  <a:srgbClr val="073763"/>
                </a:solidFill>
                <a:latin typeface="Roboto Slab"/>
                <a:ea typeface="Roboto Slab"/>
                <a:cs typeface="Roboto Slab"/>
                <a:sym typeface="Roboto Slab"/>
              </a:rPr>
              <a:t>Tasking</a:t>
            </a:r>
            <a:endParaRPr b="1" sz="1900">
              <a:solidFill>
                <a:srgbClr val="073763"/>
              </a:solidFill>
              <a:latin typeface="Roboto Slab"/>
              <a:ea typeface="Roboto Slab"/>
              <a:cs typeface="Roboto Slab"/>
              <a:sym typeface="Roboto Sla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65C"/>
        </a:solidFill>
      </p:bgPr>
    </p:bg>
    <p:spTree>
      <p:nvGrpSpPr>
        <p:cNvPr id="200" name="Shape 200"/>
        <p:cNvGrpSpPr/>
        <p:nvPr/>
      </p:nvGrpSpPr>
      <p:grpSpPr>
        <a:xfrm>
          <a:off x="0" y="0"/>
          <a:ext cx="0" cy="0"/>
          <a:chOff x="0" y="0"/>
          <a:chExt cx="0" cy="0"/>
        </a:xfrm>
      </p:grpSpPr>
      <p:sp>
        <p:nvSpPr>
          <p:cNvPr id="201" name="Google Shape;201;p21"/>
          <p:cNvSpPr/>
          <p:nvPr/>
        </p:nvSpPr>
        <p:spPr>
          <a:xfrm>
            <a:off x="6085397" y="2272555"/>
            <a:ext cx="1120500" cy="1144200"/>
          </a:xfrm>
          <a:prstGeom prst="ellipse">
            <a:avLst/>
          </a:prstGeom>
          <a:solidFill>
            <a:srgbClr val="F3FBD5"/>
          </a:solidFill>
          <a:ln cap="flat" cmpd="sng" w="28575">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txBox="1"/>
          <p:nvPr>
            <p:ph idx="4294967295" type="title"/>
          </p:nvPr>
        </p:nvSpPr>
        <p:spPr>
          <a:xfrm>
            <a:off x="157700" y="1861400"/>
            <a:ext cx="468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BD5"/>
                </a:solidFill>
              </a:rPr>
              <a:t>Data Sources &amp; Plan</a:t>
            </a:r>
            <a:endParaRPr sz="3600">
              <a:solidFill>
                <a:srgbClr val="F3FBD5"/>
              </a:solidFill>
            </a:endParaRPr>
          </a:p>
        </p:txBody>
      </p:sp>
      <p:sp>
        <p:nvSpPr>
          <p:cNvPr id="203" name="Google Shape;20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04" name="Google Shape;204;p21"/>
          <p:cNvCxnSpPr/>
          <p:nvPr/>
        </p:nvCxnSpPr>
        <p:spPr>
          <a:xfrm>
            <a:off x="0" y="2838650"/>
            <a:ext cx="6400800" cy="12000"/>
          </a:xfrm>
          <a:prstGeom prst="straightConnector1">
            <a:avLst/>
          </a:prstGeom>
          <a:noFill/>
          <a:ln cap="flat" cmpd="sng" w="38100">
            <a:solidFill>
              <a:srgbClr val="F3FBD5"/>
            </a:solidFill>
            <a:prstDash val="solid"/>
            <a:round/>
            <a:headEnd len="med" w="med" type="none"/>
            <a:tailEnd len="med" w="med" type="none"/>
          </a:ln>
        </p:spPr>
      </p:cxnSp>
      <p:cxnSp>
        <p:nvCxnSpPr>
          <p:cNvPr id="205" name="Google Shape;205;p21"/>
          <p:cNvCxnSpPr>
            <a:stCxn id="206" idx="6"/>
          </p:cNvCxnSpPr>
          <p:nvPr/>
        </p:nvCxnSpPr>
        <p:spPr>
          <a:xfrm flipH="1" rot="10800000">
            <a:off x="7727400" y="2838650"/>
            <a:ext cx="1443600" cy="6000"/>
          </a:xfrm>
          <a:prstGeom prst="straightConnector1">
            <a:avLst/>
          </a:prstGeom>
          <a:noFill/>
          <a:ln cap="flat" cmpd="sng" w="38100">
            <a:solidFill>
              <a:srgbClr val="F3FBD5"/>
            </a:solidFill>
            <a:prstDash val="solid"/>
            <a:round/>
            <a:headEnd len="med" w="med" type="none"/>
            <a:tailEnd len="med" w="med" type="none"/>
          </a:ln>
        </p:spPr>
      </p:cxnSp>
      <p:sp>
        <p:nvSpPr>
          <p:cNvPr id="206" name="Google Shape;206;p21"/>
          <p:cNvSpPr/>
          <p:nvPr/>
        </p:nvSpPr>
        <p:spPr>
          <a:xfrm>
            <a:off x="7521300" y="2741600"/>
            <a:ext cx="206100" cy="206100"/>
          </a:xfrm>
          <a:prstGeom prst="ellipse">
            <a:avLst/>
          </a:prstGeom>
          <a:noFill/>
          <a:ln cap="flat" cmpd="sng" w="38100">
            <a:solidFill>
              <a:srgbClr val="F3F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1"/>
          <p:cNvPicPr preferRelativeResize="0"/>
          <p:nvPr/>
        </p:nvPicPr>
        <p:blipFill>
          <a:blip r:embed="rId3">
            <a:alphaModFix/>
          </a:blip>
          <a:stretch>
            <a:fillRect/>
          </a:stretch>
        </p:blipFill>
        <p:spPr>
          <a:xfrm>
            <a:off x="6247399" y="2443399"/>
            <a:ext cx="796500" cy="79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